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9" r:id="rId3"/>
    <p:sldId id="289" r:id="rId4"/>
    <p:sldId id="290" r:id="rId5"/>
    <p:sldId id="258" r:id="rId6"/>
    <p:sldId id="257" r:id="rId7"/>
    <p:sldId id="29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84" r:id="rId16"/>
    <p:sldId id="276" r:id="rId17"/>
    <p:sldId id="277" r:id="rId18"/>
    <p:sldId id="278" r:id="rId19"/>
    <p:sldId id="279" r:id="rId20"/>
    <p:sldId id="293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282" r:id="rId39"/>
    <p:sldId id="283" r:id="rId40"/>
    <p:sldId id="309" r:id="rId41"/>
    <p:sldId id="313" r:id="rId42"/>
    <p:sldId id="288" r:id="rId43"/>
    <p:sldId id="292" r:id="rId44"/>
    <p:sldId id="261" r:id="rId45"/>
    <p:sldId id="269" r:id="rId46"/>
    <p:sldId id="271" r:id="rId47"/>
    <p:sldId id="272" r:id="rId48"/>
    <p:sldId id="273" r:id="rId49"/>
    <p:sldId id="274" r:id="rId50"/>
    <p:sldId id="280" r:id="rId51"/>
    <p:sldId id="28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87179" autoAdjust="0"/>
  </p:normalViewPr>
  <p:slideViewPr>
    <p:cSldViewPr snapToGrid="0">
      <p:cViewPr varScale="1">
        <p:scale>
          <a:sx n="114" d="100"/>
          <a:sy n="114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06FED-D9CD-484A-88C2-A90A1FB2723F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9AB0D-0A8A-4826-B072-6DC69CAE607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3493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Buenos </a:t>
            </a:r>
            <a:r>
              <a:rPr lang="en-US" dirty="0" err="1"/>
              <a:t>dias</a:t>
            </a:r>
            <a:r>
              <a:rPr lang="en-US" dirty="0"/>
              <a:t> a </a:t>
            </a:r>
            <a:r>
              <a:rPr lang="en-US" dirty="0" err="1"/>
              <a:t>todos</a:t>
            </a:r>
            <a:r>
              <a:rPr lang="en-US" dirty="0"/>
              <a:t>.</a:t>
            </a:r>
          </a:p>
          <a:p>
            <a:r>
              <a:rPr lang="en-US" dirty="0"/>
              <a:t>Hoy les </a:t>
            </a:r>
            <a:r>
              <a:rPr lang="en-US" dirty="0" err="1"/>
              <a:t>vengo</a:t>
            </a:r>
            <a:r>
              <a:rPr lang="en-US" dirty="0"/>
              <a:t> a </a:t>
            </a:r>
            <a:r>
              <a:rPr lang="en-US" dirty="0" err="1"/>
              <a:t>presentar</a:t>
            </a:r>
            <a:r>
              <a:rPr lang="en-US" dirty="0"/>
              <a:t> el </a:t>
            </a: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tesis</a:t>
            </a:r>
            <a:r>
              <a:rPr lang="en-US" dirty="0"/>
              <a:t>:</a:t>
            </a:r>
          </a:p>
          <a:p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error: un </a:t>
            </a:r>
            <a:r>
              <a:rPr lang="en-US" dirty="0" err="1"/>
              <a:t>caso</a:t>
            </a:r>
            <a:r>
              <a:rPr lang="en-US" dirty="0"/>
              <a:t> de studio de </a:t>
            </a:r>
            <a:r>
              <a:rPr lang="en-US" dirty="0" err="1"/>
              <a:t>computacion</a:t>
            </a:r>
            <a:r>
              <a:rPr lang="en-US" dirty="0"/>
              <a:t> </a:t>
            </a:r>
            <a:r>
              <a:rPr lang="en-US" dirty="0" err="1"/>
              <a:t>aproximada</a:t>
            </a:r>
            <a:r>
              <a:rPr lang="en-US" dirty="0"/>
              <a:t> con un </a:t>
            </a:r>
            <a:r>
              <a:rPr lang="en-US" dirty="0" err="1"/>
              <a:t>acelerador</a:t>
            </a:r>
            <a:r>
              <a:rPr lang="en-US" dirty="0"/>
              <a:t> neuronal </a:t>
            </a:r>
            <a:r>
              <a:rPr lang="en-US" dirty="0" err="1"/>
              <a:t>listo</a:t>
            </a:r>
            <a:r>
              <a:rPr lang="en-US" dirty="0"/>
              <a:t> para usar.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82483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tesis</a:t>
            </a:r>
            <a:r>
              <a:rPr lang="en-US" dirty="0"/>
              <a:t> se </a:t>
            </a:r>
            <a:r>
              <a:rPr lang="en-US" dirty="0" err="1"/>
              <a:t>estará</a:t>
            </a:r>
            <a:r>
              <a:rPr lang="en-US" dirty="0"/>
              <a:t> </a:t>
            </a:r>
            <a:r>
              <a:rPr lang="en-US" dirty="0" err="1"/>
              <a:t>probando</a:t>
            </a:r>
            <a:r>
              <a:rPr lang="en-US" dirty="0"/>
              <a:t> </a:t>
            </a:r>
            <a:r>
              <a:rPr lang="en-US" dirty="0" err="1"/>
              <a:t>principalmente</a:t>
            </a:r>
            <a:r>
              <a:rPr lang="en-US" dirty="0"/>
              <a:t> el MX, un </a:t>
            </a:r>
            <a:r>
              <a:rPr lang="en-US" dirty="0" err="1"/>
              <a:t>acelerador</a:t>
            </a:r>
            <a:r>
              <a:rPr lang="en-US" dirty="0"/>
              <a:t> </a:t>
            </a:r>
            <a:r>
              <a:rPr lang="en-US" dirty="0" err="1"/>
              <a:t>hecho</a:t>
            </a:r>
            <a:r>
              <a:rPr lang="en-US" dirty="0"/>
              <a:t> por </a:t>
            </a:r>
            <a:r>
              <a:rPr lang="en-US" dirty="0" err="1"/>
              <a:t>Movidius</a:t>
            </a:r>
            <a:r>
              <a:rPr lang="en-US" dirty="0"/>
              <a:t>. Y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acelerador</a:t>
            </a:r>
            <a:r>
              <a:rPr lang="en-US" dirty="0"/>
              <a:t> se </a:t>
            </a:r>
            <a:r>
              <a:rPr lang="en-US" dirty="0" err="1"/>
              <a:t>utilizará</a:t>
            </a:r>
            <a:r>
              <a:rPr lang="en-US" dirty="0"/>
              <a:t> dentro del NCS2, que prove una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aceelrador</a:t>
            </a:r>
            <a:r>
              <a:rPr lang="en-US" dirty="0"/>
              <a:t> a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computadora</a:t>
            </a:r>
            <a:r>
              <a:rPr lang="en-US" dirty="0"/>
              <a:t> con una </a:t>
            </a:r>
            <a:r>
              <a:rPr lang="en-US" dirty="0" err="1"/>
              <a:t>interfaz</a:t>
            </a:r>
            <a:r>
              <a:rPr lang="en-US" dirty="0"/>
              <a:t> USB3.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8665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Acá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repaso</a:t>
            </a:r>
            <a:r>
              <a:rPr lang="en-US" dirty="0"/>
              <a:t> de lo que </a:t>
            </a:r>
            <a:r>
              <a:rPr lang="en-US" dirty="0" err="1"/>
              <a:t>ya</a:t>
            </a:r>
            <a:r>
              <a:rPr lang="en-US" dirty="0"/>
              <a:t> se </a:t>
            </a:r>
            <a:r>
              <a:rPr lang="en-US" dirty="0" err="1"/>
              <a:t>presentó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1era </a:t>
            </a:r>
            <a:r>
              <a:rPr lang="en-US" dirty="0" err="1"/>
              <a:t>parte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.</a:t>
            </a:r>
          </a:p>
          <a:p>
            <a:r>
              <a:rPr lang="en-US" dirty="0"/>
              <a:t>EN </a:t>
            </a:r>
            <a:r>
              <a:rPr lang="en-US" dirty="0" err="1"/>
              <a:t>resumen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, se toman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error, </a:t>
            </a:r>
            <a:r>
              <a:rPr lang="en-US" dirty="0" err="1"/>
              <a:t>implementadas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imperative y se </a:t>
            </a:r>
            <a:r>
              <a:rPr lang="en-US" dirty="0" err="1"/>
              <a:t>tranforman</a:t>
            </a:r>
            <a:r>
              <a:rPr lang="en-US" dirty="0"/>
              <a:t> a una </a:t>
            </a:r>
            <a:r>
              <a:rPr lang="en-US" dirty="0" err="1"/>
              <a:t>implementacion</a:t>
            </a:r>
            <a:r>
              <a:rPr lang="en-US" dirty="0"/>
              <a:t> con una red neuronal que </a:t>
            </a:r>
            <a:r>
              <a:rPr lang="en-US" dirty="0" err="1"/>
              <a:t>corren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acelerador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90213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Estas</a:t>
            </a:r>
            <a:r>
              <a:rPr lang="en-US" dirty="0"/>
              <a:t> son las </a:t>
            </a:r>
            <a:r>
              <a:rPr lang="en-US" dirty="0" err="1"/>
              <a:t>aplicaciones</a:t>
            </a:r>
            <a:r>
              <a:rPr lang="en-US" dirty="0"/>
              <a:t> que se </a:t>
            </a:r>
            <a:r>
              <a:rPr lang="en-US" dirty="0" err="1"/>
              <a:t>probaron</a:t>
            </a:r>
            <a:r>
              <a:rPr lang="en-US" dirty="0"/>
              <a:t>.</a:t>
            </a:r>
          </a:p>
          <a:p>
            <a:r>
              <a:rPr lang="en-US" dirty="0"/>
              <a:t>BS -&gt; </a:t>
            </a:r>
            <a:r>
              <a:rPr lang="en-US" dirty="0" err="1"/>
              <a:t>predecir</a:t>
            </a:r>
            <a:r>
              <a:rPr lang="en-US" dirty="0"/>
              <a:t> mercados </a:t>
            </a:r>
            <a:r>
              <a:rPr lang="en-US" dirty="0" err="1"/>
              <a:t>financieros</a:t>
            </a:r>
            <a:endParaRPr lang="en-US" dirty="0"/>
          </a:p>
          <a:p>
            <a:r>
              <a:rPr lang="en-US" dirty="0"/>
              <a:t>Inverse kinematics -&gt; </a:t>
            </a: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angulos</a:t>
            </a:r>
            <a:r>
              <a:rPr lang="en-US" dirty="0"/>
              <a:t> de </a:t>
            </a:r>
            <a:r>
              <a:rPr lang="en-US" dirty="0" err="1"/>
              <a:t>articulaciones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3d</a:t>
            </a:r>
          </a:p>
          <a:p>
            <a:r>
              <a:rPr lang="en-US" dirty="0" err="1"/>
              <a:t>Jmeint</a:t>
            </a:r>
            <a:r>
              <a:rPr lang="en-US" dirty="0"/>
              <a:t> -&gt; </a:t>
            </a:r>
            <a:r>
              <a:rPr lang="en-US" dirty="0" err="1"/>
              <a:t>interseccion</a:t>
            </a:r>
            <a:r>
              <a:rPr lang="en-US" dirty="0"/>
              <a:t> de </a:t>
            </a:r>
            <a:r>
              <a:rPr lang="en-US" dirty="0" err="1"/>
              <a:t>triangules</a:t>
            </a:r>
            <a:endParaRPr lang="en-US" dirty="0"/>
          </a:p>
          <a:p>
            <a:r>
              <a:rPr lang="en-US" dirty="0" err="1"/>
              <a:t>Kmeans</a:t>
            </a:r>
            <a:r>
              <a:rPr lang="en-US" dirty="0"/>
              <a:t> -&gt; </a:t>
            </a:r>
            <a:r>
              <a:rPr lang="en-US" dirty="0" err="1"/>
              <a:t>agrupamiento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Sobel -&gt; </a:t>
            </a:r>
            <a:r>
              <a:rPr lang="en-US" dirty="0" err="1"/>
              <a:t>filtro</a:t>
            </a:r>
            <a:r>
              <a:rPr lang="en-US" dirty="0"/>
              <a:t> para detector </a:t>
            </a:r>
            <a:r>
              <a:rPr lang="en-US" dirty="0" err="1"/>
              <a:t>ejes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6926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Pc, rpi3, rpi4.</a:t>
            </a:r>
          </a:p>
          <a:p>
            <a:r>
              <a:rPr lang="en-US" dirty="0"/>
              <a:t>nota.: </a:t>
            </a:r>
            <a:r>
              <a:rPr lang="en-US" dirty="0" err="1"/>
              <a:t>en</a:t>
            </a:r>
            <a:r>
              <a:rPr lang="en-US" dirty="0"/>
              <a:t> la 2da </a:t>
            </a:r>
            <a:r>
              <a:rPr lang="en-US" dirty="0" err="1"/>
              <a:t>parte</a:t>
            </a:r>
            <a:r>
              <a:rPr lang="en-US" dirty="0"/>
              <a:t> se </a:t>
            </a:r>
            <a:r>
              <a:rPr lang="en-US" dirty="0" err="1"/>
              <a:t>usó</a:t>
            </a:r>
            <a:r>
              <a:rPr lang="en-US" dirty="0"/>
              <a:t> la rpi4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6225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Parecido</a:t>
            </a:r>
            <a:r>
              <a:rPr lang="en-US" dirty="0"/>
              <a:t> al </a:t>
            </a:r>
            <a:r>
              <a:rPr lang="en-US" dirty="0" err="1"/>
              <a:t>flujo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se </a:t>
            </a:r>
            <a:r>
              <a:rPr lang="en-US" dirty="0" err="1"/>
              <a:t>mostó</a:t>
            </a:r>
            <a:r>
              <a:rPr lang="en-US" dirty="0"/>
              <a:t> de </a:t>
            </a:r>
            <a:r>
              <a:rPr lang="en-US" dirty="0" err="1"/>
              <a:t>openvino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entrena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, se </a:t>
            </a:r>
            <a:r>
              <a:rPr lang="en-US" dirty="0" err="1"/>
              <a:t>tranforma</a:t>
            </a:r>
            <a:r>
              <a:rPr lang="en-US" dirty="0"/>
              <a:t> a </a:t>
            </a:r>
            <a:r>
              <a:rPr lang="en-US" dirty="0" err="1"/>
              <a:t>formato</a:t>
            </a:r>
            <a:r>
              <a:rPr lang="en-US" dirty="0"/>
              <a:t> IR de OV</a:t>
            </a:r>
          </a:p>
          <a:p>
            <a:r>
              <a:rPr lang="es-CR" dirty="0"/>
              <a:t>Manualmente se hace la </a:t>
            </a:r>
            <a:r>
              <a:rPr lang="es-CR" dirty="0" err="1"/>
              <a:t>tranformacion</a:t>
            </a:r>
            <a:r>
              <a:rPr lang="es-CR" dirty="0"/>
              <a:t> algorítmica en el código imperativo y se obtiene el código aproximado que utiliza OV.</a:t>
            </a:r>
          </a:p>
          <a:p>
            <a:r>
              <a:rPr lang="es-CR" dirty="0"/>
              <a:t>Y la aplicaciones ejecuta la red en el acelerador </a:t>
            </a:r>
            <a:r>
              <a:rPr lang="es-CR" dirty="0" err="1"/>
              <a:t>utilzando</a:t>
            </a:r>
            <a:r>
              <a:rPr lang="es-CR" dirty="0"/>
              <a:t> las librerías de 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63920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Acá</a:t>
            </a:r>
            <a:r>
              <a:rPr lang="en-US" dirty="0"/>
              <a:t> lo que se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resaltar</a:t>
            </a:r>
            <a:r>
              <a:rPr lang="en-US" dirty="0"/>
              <a:t>/recorder es que</a:t>
            </a:r>
          </a:p>
          <a:p>
            <a:r>
              <a:rPr lang="en-US" dirty="0"/>
              <a:t>La red neuronal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sencillo</a:t>
            </a:r>
            <a:r>
              <a:rPr lang="en-US" dirty="0"/>
              <a:t> </a:t>
            </a:r>
            <a:r>
              <a:rPr lang="en-US" dirty="0" err="1"/>
              <a:t>ejecuta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es </a:t>
            </a:r>
            <a:r>
              <a:rPr lang="en-US" dirty="0" err="1"/>
              <a:t>muy</a:t>
            </a:r>
            <a:r>
              <a:rPr lang="en-US" dirty="0"/>
              <a:t> lento por el bottle neck de USb3, </a:t>
            </a:r>
            <a:r>
              <a:rPr lang="en-US" dirty="0" err="1"/>
              <a:t>latencia</a:t>
            </a:r>
            <a:r>
              <a:rPr lang="en-US" dirty="0"/>
              <a:t>, red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pequeña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tranformó</a:t>
            </a:r>
            <a:r>
              <a:rPr lang="en-US" dirty="0"/>
              <a:t> el </a:t>
            </a:r>
            <a:r>
              <a:rPr lang="en-US" dirty="0" err="1"/>
              <a:t>codigo</a:t>
            </a:r>
            <a:r>
              <a:rPr lang="en-US" dirty="0"/>
              <a:t> y las redes a CNN que </a:t>
            </a:r>
            <a:r>
              <a:rPr lang="en-US" dirty="0" err="1"/>
              <a:t>ejecutan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8942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la PC </a:t>
            </a:r>
            <a:r>
              <a:rPr lang="en-US" dirty="0" err="1"/>
              <a:t>corriendo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CPU </a:t>
            </a:r>
            <a:r>
              <a:rPr lang="en-US" dirty="0" err="1"/>
              <a:t>mejoró</a:t>
            </a:r>
            <a:r>
              <a:rPr lang="en-US" dirty="0"/>
              <a:t>, es </a:t>
            </a:r>
            <a:r>
              <a:rPr lang="en-US" dirty="0" err="1"/>
              <a:t>esperado</a:t>
            </a:r>
            <a:r>
              <a:rPr lang="en-US" dirty="0"/>
              <a:t> </a:t>
            </a:r>
            <a:r>
              <a:rPr lang="en-US" dirty="0" err="1"/>
              <a:t>puesto</a:t>
            </a:r>
            <a:r>
              <a:rPr lang="en-US" dirty="0"/>
              <a:t> que el CPU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el Myriad X </a:t>
            </a:r>
            <a:r>
              <a:rPr lang="en-US" dirty="0" err="1"/>
              <a:t>empeoró</a:t>
            </a:r>
            <a:r>
              <a:rPr lang="en-US" dirty="0"/>
              <a:t>, sin embargo es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puesto</a:t>
            </a:r>
            <a:r>
              <a:rPr lang="en-US" dirty="0"/>
              <a:t> que es una </a:t>
            </a:r>
            <a:r>
              <a:rPr lang="en-US" dirty="0" err="1"/>
              <a:t>parte</a:t>
            </a:r>
            <a:r>
              <a:rPr lang="en-US" dirty="0"/>
              <a:t> de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potencia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68771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Solo una </a:t>
            </a:r>
            <a:r>
              <a:rPr lang="en-US" dirty="0" err="1"/>
              <a:t>aplicacion</a:t>
            </a:r>
            <a:r>
              <a:rPr lang="en-US" dirty="0"/>
              <a:t> </a:t>
            </a:r>
            <a:r>
              <a:rPr lang="en-US" dirty="0" err="1"/>
              <a:t>tuvo</a:t>
            </a:r>
            <a:r>
              <a:rPr lang="en-US" dirty="0"/>
              <a:t> </a:t>
            </a:r>
            <a:r>
              <a:rPr lang="en-US" dirty="0" err="1"/>
              <a:t>mejora</a:t>
            </a:r>
            <a:r>
              <a:rPr lang="en-US" dirty="0"/>
              <a:t>.</a:t>
            </a:r>
          </a:p>
          <a:p>
            <a:r>
              <a:rPr lang="en-US" dirty="0"/>
              <a:t>No era </a:t>
            </a:r>
            <a:r>
              <a:rPr lang="en-US" dirty="0" err="1"/>
              <a:t>esperado</a:t>
            </a:r>
            <a:r>
              <a:rPr lang="en-US" dirty="0"/>
              <a:t>, usb2 es el </a:t>
            </a:r>
            <a:r>
              <a:rPr lang="en-US" dirty="0" err="1"/>
              <a:t>cuello</a:t>
            </a:r>
            <a:r>
              <a:rPr lang="en-US" dirty="0"/>
              <a:t> de </a:t>
            </a:r>
            <a:r>
              <a:rPr lang="en-US" dirty="0" err="1"/>
              <a:t>botella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83017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tuvieron</a:t>
            </a:r>
            <a:r>
              <a:rPr lang="en-US" dirty="0"/>
              <a:t> </a:t>
            </a:r>
            <a:r>
              <a:rPr lang="en-US" dirty="0" err="1"/>
              <a:t>mejora</a:t>
            </a:r>
            <a:r>
              <a:rPr lang="en-US" dirty="0"/>
              <a:t>.</a:t>
            </a:r>
          </a:p>
          <a:p>
            <a:r>
              <a:rPr lang="en-US" dirty="0" err="1"/>
              <a:t>Aunque</a:t>
            </a:r>
            <a:r>
              <a:rPr lang="en-US" dirty="0"/>
              <a:t> el </a:t>
            </a:r>
            <a:r>
              <a:rPr lang="en-US" dirty="0" err="1"/>
              <a:t>procesador</a:t>
            </a:r>
            <a:r>
              <a:rPr lang="en-US" dirty="0"/>
              <a:t> es mas </a:t>
            </a:r>
            <a:r>
              <a:rPr lang="en-US" dirty="0" err="1"/>
              <a:t>rapido</a:t>
            </a:r>
            <a:r>
              <a:rPr lang="en-US" dirty="0"/>
              <a:t> que Rpi3, USB3 </a:t>
            </a:r>
            <a:r>
              <a:rPr lang="en-US" dirty="0" err="1"/>
              <a:t>hace</a:t>
            </a:r>
            <a:r>
              <a:rPr lang="en-US" dirty="0"/>
              <a:t> que la red </a:t>
            </a:r>
            <a:r>
              <a:rPr lang="en-US" dirty="0" err="1"/>
              <a:t>corra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mas </a:t>
            </a:r>
            <a:r>
              <a:rPr lang="en-US" dirty="0" err="1"/>
              <a:t>rapido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7067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Mejora</a:t>
            </a:r>
            <a:r>
              <a:rPr lang="en-US" dirty="0"/>
              <a:t> de 4.6x con usb3.</a:t>
            </a:r>
          </a:p>
          <a:p>
            <a:r>
              <a:rPr lang="en-US" dirty="0"/>
              <a:t>Si la rpi3 </a:t>
            </a:r>
            <a:r>
              <a:rPr lang="en-US" dirty="0" err="1"/>
              <a:t>tuviera</a:t>
            </a:r>
            <a:r>
              <a:rPr lang="en-US" dirty="0"/>
              <a:t> usb3, el </a:t>
            </a:r>
            <a:r>
              <a:rPr lang="en-US" dirty="0" err="1"/>
              <a:t>rendimiento</a:t>
            </a:r>
            <a:r>
              <a:rPr lang="en-US" dirty="0"/>
              <a:t> relative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major.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6632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Empezamos</a:t>
            </a:r>
            <a:r>
              <a:rPr lang="en-US" dirty="0"/>
              <a:t> un una </a:t>
            </a:r>
            <a:r>
              <a:rPr lang="en-US" dirty="0" err="1"/>
              <a:t>introduccion</a:t>
            </a:r>
            <a:r>
              <a:rPr lang="en-US" dirty="0"/>
              <a:t> al </a:t>
            </a:r>
            <a:r>
              <a:rPr lang="en-US" dirty="0" err="1"/>
              <a:t>tema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5013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 </a:t>
            </a:r>
            <a:r>
              <a:rPr lang="en-US" dirty="0" err="1"/>
              <a:t>si</a:t>
            </a:r>
            <a:r>
              <a:rPr lang="en-US" dirty="0"/>
              <a:t>, se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mostrar</a:t>
            </a:r>
            <a:r>
              <a:rPr lang="en-US" dirty="0"/>
              <a:t> el </a:t>
            </a:r>
            <a:r>
              <a:rPr lang="en-US" dirty="0" err="1"/>
              <a:t>trabajo</a:t>
            </a:r>
            <a:r>
              <a:rPr lang="en-US" dirty="0"/>
              <a:t> de la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lo que se </a:t>
            </a:r>
            <a:r>
              <a:rPr lang="en-US" dirty="0" err="1"/>
              <a:t>quiere</a:t>
            </a:r>
            <a:r>
              <a:rPr lang="en-US" dirty="0"/>
              <a:t> es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mas </a:t>
            </a:r>
            <a:r>
              <a:rPr lang="en-US" dirty="0" err="1"/>
              <a:t>tradicionales</a:t>
            </a:r>
            <a:r>
              <a:rPr lang="en-US" dirty="0"/>
              <a:t> de machine learning y </a:t>
            </a:r>
            <a:r>
              <a:rPr lang="en-US" dirty="0" err="1"/>
              <a:t>optimizarlas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y consume de </a:t>
            </a:r>
            <a:r>
              <a:rPr lang="en-US" dirty="0" err="1"/>
              <a:t>energia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86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Estas</a:t>
            </a:r>
            <a:r>
              <a:rPr lang="en-US" dirty="0"/>
              <a:t> son las 3 </a:t>
            </a:r>
            <a:r>
              <a:rPr lang="en-US" dirty="0" err="1"/>
              <a:t>aplicaciones</a:t>
            </a:r>
            <a:r>
              <a:rPr lang="en-US" dirty="0"/>
              <a:t>.</a:t>
            </a:r>
          </a:p>
          <a:p>
            <a:r>
              <a:rPr lang="en-US" dirty="0"/>
              <a:t>Audio -&gt; se </a:t>
            </a:r>
            <a:r>
              <a:rPr lang="en-US" dirty="0" err="1"/>
              <a:t>tranforma</a:t>
            </a:r>
            <a:r>
              <a:rPr lang="en-US" dirty="0"/>
              <a:t> a un </a:t>
            </a:r>
            <a:r>
              <a:rPr lang="en-US" dirty="0" err="1"/>
              <a:t>espectrograma</a:t>
            </a:r>
            <a:r>
              <a:rPr lang="en-US" dirty="0"/>
              <a:t> -&gt; se </a:t>
            </a:r>
            <a:r>
              <a:rPr lang="en-US" dirty="0" err="1"/>
              <a:t>entrena</a:t>
            </a:r>
            <a:r>
              <a:rPr lang="en-US" dirty="0"/>
              <a:t> la red con la </a:t>
            </a:r>
            <a:r>
              <a:rPr lang="en-US" dirty="0" err="1"/>
              <a:t>matriz</a:t>
            </a:r>
            <a:r>
              <a:rPr lang="en-US" dirty="0"/>
              <a:t> 2D, </a:t>
            </a:r>
            <a:r>
              <a:rPr lang="en-US" dirty="0" err="1"/>
              <a:t>parecido</a:t>
            </a:r>
            <a:r>
              <a:rPr lang="en-US" dirty="0"/>
              <a:t> a imagen. </a:t>
            </a:r>
            <a:r>
              <a:rPr lang="en-US" dirty="0" err="1"/>
              <a:t>Digitos</a:t>
            </a:r>
            <a:r>
              <a:rPr lang="en-US" dirty="0"/>
              <a:t> </a:t>
            </a:r>
            <a:r>
              <a:rPr lang="en-US" dirty="0" err="1"/>
              <a:t>hablados</a:t>
            </a:r>
            <a:r>
              <a:rPr lang="en-US" dirty="0"/>
              <a:t> del 0 al 9.</a:t>
            </a:r>
          </a:p>
          <a:p>
            <a:r>
              <a:rPr lang="en-US" dirty="0"/>
              <a:t>Fruit -&gt; 131 </a:t>
            </a:r>
            <a:r>
              <a:rPr lang="en-US" dirty="0" err="1"/>
              <a:t>categorias</a:t>
            </a:r>
            <a:r>
              <a:rPr lang="en-US" dirty="0"/>
              <a:t>.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sencillas</a:t>
            </a:r>
            <a:r>
              <a:rPr lang="en-US" dirty="0"/>
              <a:t>,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categorias</a:t>
            </a:r>
            <a:r>
              <a:rPr lang="en-US" dirty="0"/>
              <a:t>.</a:t>
            </a:r>
          </a:p>
          <a:p>
            <a:r>
              <a:rPr lang="en-US" dirty="0"/>
              <a:t>Scene -&gt; 7 </a:t>
            </a:r>
            <a:r>
              <a:rPr lang="en-US" dirty="0" err="1"/>
              <a:t>categorias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0280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-&gt; grayscale</a:t>
            </a:r>
          </a:p>
          <a:p>
            <a:r>
              <a:rPr lang="en-US" dirty="0" err="1"/>
              <a:t>Otras</a:t>
            </a:r>
            <a:r>
              <a:rPr lang="en-US" dirty="0"/>
              <a:t> -&gt; color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,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imformacion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5909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es la </a:t>
            </a:r>
            <a:r>
              <a:rPr lang="en-US" dirty="0" err="1"/>
              <a:t>complejidad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aplicacion</a:t>
            </a:r>
            <a:r>
              <a:rPr lang="en-US" dirty="0"/>
              <a:t>.</a:t>
            </a:r>
          </a:p>
          <a:p>
            <a:r>
              <a:rPr lang="en-US" dirty="0"/>
              <a:t>Total de </a:t>
            </a:r>
            <a:r>
              <a:rPr lang="en-US" dirty="0" err="1"/>
              <a:t>parametros</a:t>
            </a:r>
            <a:endParaRPr lang="en-US" dirty="0"/>
          </a:p>
          <a:p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general es </a:t>
            </a:r>
            <a:r>
              <a:rPr lang="en-US" dirty="0" err="1"/>
              <a:t>parecida</a:t>
            </a:r>
            <a:r>
              <a:rPr lang="en-US" dirty="0"/>
              <a:t>. Conv -&gt; flatten -&gt; dense (fully connected)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74905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</a:t>
            </a:r>
            <a:r>
              <a:rPr lang="en-US" dirty="0" err="1"/>
              <a:t>ahora</a:t>
            </a:r>
            <a:r>
              <a:rPr lang="en-US" dirty="0"/>
              <a:t> se van a introducer las </a:t>
            </a:r>
            <a:r>
              <a:rPr lang="en-US" dirty="0" err="1"/>
              <a:t>tecnicas</a:t>
            </a:r>
            <a:r>
              <a:rPr lang="en-US" dirty="0"/>
              <a:t> de </a:t>
            </a:r>
            <a:r>
              <a:rPr lang="en-US" dirty="0" err="1"/>
              <a:t>optimzacion</a:t>
            </a:r>
            <a:r>
              <a:rPr lang="en-US" dirty="0"/>
              <a:t> que se </a:t>
            </a:r>
            <a:r>
              <a:rPr lang="en-US" dirty="0" err="1"/>
              <a:t>utilizaron</a:t>
            </a:r>
            <a:r>
              <a:rPr lang="en-US" dirty="0"/>
              <a:t>.</a:t>
            </a:r>
          </a:p>
          <a:p>
            <a:r>
              <a:rPr lang="en-US" dirty="0"/>
              <a:t>La 1era es reducer el </a:t>
            </a:r>
            <a:r>
              <a:rPr lang="en-US" dirty="0" err="1"/>
              <a:t>tamañó</a:t>
            </a:r>
            <a:r>
              <a:rPr lang="en-US" dirty="0"/>
              <a:t> de la imagen</a:t>
            </a:r>
          </a:p>
          <a:p>
            <a:r>
              <a:rPr lang="en-US" dirty="0"/>
              <a:t>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detalles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imagen y </a:t>
            </a:r>
            <a:r>
              <a:rPr lang="en-US" dirty="0" err="1"/>
              <a:t>teoricamente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reducirse</a:t>
            </a:r>
            <a:r>
              <a:rPr lang="en-US" dirty="0"/>
              <a:t> la precision de la red al </a:t>
            </a:r>
            <a:r>
              <a:rPr lang="en-US" dirty="0" err="1"/>
              <a:t>haber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detalle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92339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Capas</a:t>
            </a:r>
            <a:r>
              <a:rPr lang="en-US" dirty="0"/>
              <a:t> </a:t>
            </a:r>
            <a:r>
              <a:rPr lang="en-US" dirty="0" err="1"/>
              <a:t>densas</a:t>
            </a:r>
            <a:r>
              <a:rPr lang="en-US" dirty="0"/>
              <a:t> o fully connected, se reduce el </a:t>
            </a:r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neuronas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covolucionales</a:t>
            </a:r>
            <a:r>
              <a:rPr lang="en-US" dirty="0"/>
              <a:t> se reduce el </a:t>
            </a:r>
            <a:r>
              <a:rPr lang="en-US" dirty="0" err="1"/>
              <a:t>tamaño</a:t>
            </a:r>
            <a:r>
              <a:rPr lang="en-US" dirty="0"/>
              <a:t> de los canals, o la </a:t>
            </a:r>
            <a:r>
              <a:rPr lang="en-US" dirty="0" err="1"/>
              <a:t>profundidad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50100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Recortan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 de la red y se </a:t>
            </a:r>
            <a:r>
              <a:rPr lang="en-US" dirty="0" err="1"/>
              <a:t>quitan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conexiones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de los frameworks lo que se </a:t>
            </a:r>
            <a:r>
              <a:rPr lang="en-US" dirty="0" err="1"/>
              <a:t>hace</a:t>
            </a:r>
            <a:r>
              <a:rPr lang="en-US" dirty="0"/>
              <a:t> es que los pesos se </a:t>
            </a:r>
            <a:r>
              <a:rPr lang="en-US" dirty="0" err="1"/>
              <a:t>poenen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cero.</a:t>
            </a:r>
          </a:p>
          <a:p>
            <a:r>
              <a:rPr lang="en-US" dirty="0"/>
              <a:t>No </a:t>
            </a:r>
            <a:r>
              <a:rPr lang="en-US" dirty="0" err="1"/>
              <a:t>todos</a:t>
            </a:r>
            <a:r>
              <a:rPr lang="en-US" dirty="0"/>
              <a:t> los tools/frameworks y hardware </a:t>
            </a:r>
            <a:r>
              <a:rPr lang="en-US" dirty="0" err="1"/>
              <a:t>aprovechan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94530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 kernels de 5x5x3</a:t>
            </a:r>
          </a:p>
          <a:p>
            <a:r>
              <a:rPr lang="en-US" dirty="0"/>
              <a:t>3 kernel de 5x5x1</a:t>
            </a:r>
            <a:r>
              <a:rPr lang="es-CR" dirty="0"/>
              <a:t> y 256 </a:t>
            </a:r>
            <a:r>
              <a:rPr lang="es-CR" dirty="0" err="1"/>
              <a:t>kernels</a:t>
            </a:r>
            <a:r>
              <a:rPr lang="es-CR" dirty="0"/>
              <a:t> de 1x1x3</a:t>
            </a:r>
          </a:p>
          <a:p>
            <a:r>
              <a:rPr lang="es-CR" dirty="0"/>
              <a:t>Hace que se reduzca la cantidad de operaciones.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55693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se van a </a:t>
            </a: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lso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.</a:t>
            </a:r>
          </a:p>
          <a:p>
            <a:r>
              <a:rPr lang="en-US" dirty="0" err="1"/>
              <a:t>Depende</a:t>
            </a:r>
            <a:r>
              <a:rPr lang="en-US" dirty="0"/>
              <a:t> mas del </a:t>
            </a:r>
            <a:r>
              <a:rPr lang="en-US" dirty="0" err="1"/>
              <a:t>entrenamiento</a:t>
            </a:r>
            <a:r>
              <a:rPr lang="en-US" dirty="0"/>
              <a:t> que de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.</a:t>
            </a:r>
          </a:p>
          <a:p>
            <a:r>
              <a:rPr lang="en-US" dirty="0"/>
              <a:t>No hay una </a:t>
            </a:r>
            <a:r>
              <a:rPr lang="en-US" dirty="0" err="1"/>
              <a:t>linea</a:t>
            </a:r>
            <a:r>
              <a:rPr lang="en-US" dirty="0"/>
              <a:t> de </a:t>
            </a:r>
            <a:r>
              <a:rPr lang="en-US" dirty="0" err="1"/>
              <a:t>tendencia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. -&gt; solo </a:t>
            </a:r>
            <a:r>
              <a:rPr lang="en-US" dirty="0" err="1"/>
              <a:t>en</a:t>
            </a:r>
            <a:r>
              <a:rPr lang="en-US" dirty="0"/>
              <a:t> Fruits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combinando</a:t>
            </a:r>
            <a:r>
              <a:rPr lang="en-US" dirty="0"/>
              <a:t> </a:t>
            </a:r>
            <a:r>
              <a:rPr lang="en-US" dirty="0" err="1"/>
              <a:t>tecnicas</a:t>
            </a:r>
            <a:r>
              <a:rPr lang="en-US" dirty="0"/>
              <a:t> </a:t>
            </a:r>
            <a:r>
              <a:rPr lang="en-US" dirty="0" err="1"/>
              <a:t>sí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la precision.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39487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 –&gt; </a:t>
            </a:r>
            <a:r>
              <a:rPr lang="en-US" dirty="0" err="1"/>
              <a:t>directo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raspberry 4 CPU</a:t>
            </a:r>
          </a:p>
          <a:p>
            <a:r>
              <a:rPr lang="en-US" dirty="0"/>
              <a:t>OV -&gt; myriad X</a:t>
            </a:r>
          </a:p>
          <a:p>
            <a:r>
              <a:rPr lang="en-US" dirty="0"/>
              <a:t>OV -&gt; no hay </a:t>
            </a:r>
            <a:r>
              <a:rPr lang="en-US" dirty="0" err="1"/>
              <a:t>mejora</a:t>
            </a:r>
            <a:endParaRPr lang="en-US" dirty="0"/>
          </a:p>
          <a:p>
            <a:r>
              <a:rPr lang="en-US" dirty="0"/>
              <a:t>TF -&gt; 3 </a:t>
            </a:r>
            <a:r>
              <a:rPr lang="en-US" dirty="0" err="1"/>
              <a:t>veces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29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8572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= </a:t>
            </a:r>
            <a:r>
              <a:rPr lang="en-US" dirty="0" err="1"/>
              <a:t>rendimiento</a:t>
            </a:r>
            <a:endParaRPr lang="en-US" dirty="0"/>
          </a:p>
          <a:p>
            <a:r>
              <a:rPr lang="en-US" dirty="0"/>
              <a:t>Lo primero es </a:t>
            </a:r>
            <a:r>
              <a:rPr lang="en-US" dirty="0" err="1"/>
              <a:t>repasar</a:t>
            </a:r>
            <a:r>
              <a:rPr lang="en-US" dirty="0"/>
              <a:t> el </a:t>
            </a:r>
            <a:r>
              <a:rPr lang="en-US" dirty="0" err="1"/>
              <a:t>concepto</a:t>
            </a:r>
            <a:r>
              <a:rPr lang="en-US" dirty="0"/>
              <a:t> de </a:t>
            </a:r>
            <a:r>
              <a:rPr lang="en-US" dirty="0" err="1"/>
              <a:t>computacion</a:t>
            </a:r>
            <a:r>
              <a:rPr lang="en-US" dirty="0"/>
              <a:t> </a:t>
            </a:r>
            <a:r>
              <a:rPr lang="en-US" dirty="0" err="1"/>
              <a:t>aproximada</a:t>
            </a:r>
            <a:r>
              <a:rPr lang="en-US" dirty="0"/>
              <a:t>.</a:t>
            </a:r>
          </a:p>
          <a:p>
            <a:r>
              <a:rPr lang="en-US" dirty="0"/>
              <a:t>Es un </a:t>
            </a:r>
            <a:r>
              <a:rPr lang="en-US" dirty="0" err="1"/>
              <a:t>paradigma</a:t>
            </a:r>
            <a:r>
              <a:rPr lang="en-US" dirty="0"/>
              <a:t> de </a:t>
            </a:r>
            <a:r>
              <a:rPr lang="en-US" dirty="0" err="1"/>
              <a:t>computacion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obtienen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posiblemente</a:t>
            </a:r>
            <a:r>
              <a:rPr lang="en-US" dirty="0"/>
              <a:t> </a:t>
            </a:r>
            <a:r>
              <a:rPr lang="en-US" dirty="0" err="1"/>
              <a:t>inprecisos</a:t>
            </a:r>
            <a:r>
              <a:rPr lang="en-US" dirty="0"/>
              <a:t> y que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aproximadL</a:t>
            </a:r>
            <a:r>
              <a:rPr lang="en-US" dirty="0"/>
              <a:t> o es </a:t>
            </a:r>
            <a:r>
              <a:rPr lang="en-US" dirty="0" err="1"/>
              <a:t>suficiente</a:t>
            </a:r>
            <a:r>
              <a:rPr lang="en-US" dirty="0"/>
              <a:t> para el </a:t>
            </a:r>
            <a:r>
              <a:rPr lang="en-US" dirty="0" err="1"/>
              <a:t>propósito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  <a:p>
            <a:r>
              <a:rPr lang="en-US" dirty="0"/>
              <a:t>Las </a:t>
            </a:r>
            <a:r>
              <a:rPr lang="en-US" dirty="0" err="1"/>
              <a:t>ventajas</a:t>
            </a:r>
            <a:r>
              <a:rPr lang="en-US" dirty="0"/>
              <a:t> que </a:t>
            </a:r>
            <a:r>
              <a:rPr lang="en-US" dirty="0" err="1"/>
              <a:t>generalmente</a:t>
            </a:r>
            <a:r>
              <a:rPr lang="en-US" dirty="0"/>
              <a:t> se </a:t>
            </a:r>
            <a:r>
              <a:rPr lang="en-US" dirty="0" err="1"/>
              <a:t>obtienen</a:t>
            </a:r>
            <a:r>
              <a:rPr lang="en-US" dirty="0"/>
              <a:t> de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computaciones</a:t>
            </a:r>
            <a:r>
              <a:rPr lang="en-US" dirty="0"/>
              <a:t> </a:t>
            </a:r>
            <a:r>
              <a:rPr lang="en-US" dirty="0" err="1"/>
              <a:t>aproximadas</a:t>
            </a:r>
            <a:r>
              <a:rPr lang="en-US" dirty="0"/>
              <a:t> es una </a:t>
            </a:r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rendimento</a:t>
            </a:r>
            <a:r>
              <a:rPr lang="en-US" dirty="0"/>
              <a:t> y el consume de </a:t>
            </a:r>
            <a:r>
              <a:rPr lang="en-US" dirty="0" err="1"/>
              <a:t>energía</a:t>
            </a:r>
            <a:r>
              <a:rPr lang="en-US" dirty="0"/>
              <a:t> de las </a:t>
            </a:r>
            <a:r>
              <a:rPr lang="en-US" dirty="0" err="1"/>
              <a:t>aplicaciones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9844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Sigue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tendencia</a:t>
            </a:r>
            <a:r>
              <a:rPr lang="en-US" dirty="0"/>
              <a:t>.</a:t>
            </a:r>
          </a:p>
          <a:p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TF,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OV.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54016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 -&gt; </a:t>
            </a:r>
            <a:r>
              <a:rPr lang="en-US" dirty="0" err="1"/>
              <a:t>Mejora</a:t>
            </a:r>
            <a:r>
              <a:rPr lang="en-US" dirty="0"/>
              <a:t>.</a:t>
            </a:r>
          </a:p>
          <a:p>
            <a:r>
              <a:rPr lang="en-US" dirty="0"/>
              <a:t>No hay </a:t>
            </a:r>
            <a:r>
              <a:rPr lang="en-US" dirty="0" err="1"/>
              <a:t>cuello</a:t>
            </a:r>
            <a:r>
              <a:rPr lang="en-US" dirty="0"/>
              <a:t> de </a:t>
            </a:r>
            <a:r>
              <a:rPr lang="en-US" dirty="0" err="1"/>
              <a:t>botella</a:t>
            </a:r>
            <a:r>
              <a:rPr lang="en-US" dirty="0"/>
              <a:t>. Red es mas </a:t>
            </a:r>
            <a:r>
              <a:rPr lang="en-US" dirty="0" err="1"/>
              <a:t>grande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general, OV es </a:t>
            </a:r>
            <a:r>
              <a:rPr lang="en-US" dirty="0" err="1"/>
              <a:t>mucho</a:t>
            </a:r>
            <a:r>
              <a:rPr lang="en-US" dirty="0"/>
              <a:t> major que TF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86832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parecido</a:t>
            </a:r>
            <a:r>
              <a:rPr lang="en-US" dirty="0"/>
              <a:t> </a:t>
            </a:r>
          </a:p>
          <a:p>
            <a:r>
              <a:rPr lang="en-US" dirty="0" err="1"/>
              <a:t>Eficiencia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tendencia</a:t>
            </a:r>
            <a:r>
              <a:rPr lang="en-US" dirty="0"/>
              <a:t> de performance </a:t>
            </a:r>
            <a:r>
              <a:rPr lang="en-US" dirty="0" err="1"/>
              <a:t>ya</a:t>
            </a:r>
            <a:r>
              <a:rPr lang="en-US" dirty="0"/>
              <a:t> que power cambia </a:t>
            </a:r>
            <a:r>
              <a:rPr lang="en-US" dirty="0" err="1"/>
              <a:t>muy</a:t>
            </a:r>
            <a:r>
              <a:rPr lang="en-US" dirty="0"/>
              <a:t> poco.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58162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Estos</a:t>
            </a:r>
            <a:r>
              <a:rPr lang="en-US" dirty="0"/>
              <a:t> son los </a:t>
            </a:r>
            <a:r>
              <a:rPr lang="en-US" dirty="0" err="1"/>
              <a:t>datos</a:t>
            </a:r>
            <a:r>
              <a:rPr lang="en-US" dirty="0"/>
              <a:t> -&gt;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quantizacion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79668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Transformar</a:t>
            </a:r>
            <a:r>
              <a:rPr lang="en-US" dirty="0"/>
              <a:t> un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</a:t>
            </a:r>
            <a:r>
              <a:rPr lang="en-US" dirty="0"/>
              <a:t> a </a:t>
            </a:r>
            <a:r>
              <a:rPr lang="en-US" dirty="0" err="1"/>
              <a:t>otro</a:t>
            </a:r>
            <a:r>
              <a:rPr lang="en-US" dirty="0"/>
              <a:t>.</a:t>
            </a:r>
          </a:p>
          <a:p>
            <a:r>
              <a:rPr lang="en-US" dirty="0"/>
              <a:t>NN -&gt; float a int. con </a:t>
            </a:r>
            <a:r>
              <a:rPr lang="en-US" dirty="0" err="1"/>
              <a:t>menos</a:t>
            </a:r>
            <a:r>
              <a:rPr lang="en-US" dirty="0"/>
              <a:t> bits.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10401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Deteccion</a:t>
            </a:r>
            <a:r>
              <a:rPr lang="en-US" dirty="0"/>
              <a:t> de </a:t>
            </a:r>
            <a:r>
              <a:rPr lang="en-US" dirty="0" err="1"/>
              <a:t>errores</a:t>
            </a:r>
            <a:r>
              <a:rPr lang="en-US" dirty="0"/>
              <a:t> de </a:t>
            </a:r>
            <a:r>
              <a:rPr lang="en-US" dirty="0" err="1"/>
              <a:t>soldadura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80218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PC -&gt; AVX advanced vector extensions.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 de int8.</a:t>
            </a:r>
          </a:p>
          <a:p>
            <a:r>
              <a:rPr lang="en-US" dirty="0"/>
              <a:t>No se </a:t>
            </a:r>
            <a:r>
              <a:rPr lang="en-US" dirty="0" err="1"/>
              <a:t>impacata</a:t>
            </a:r>
            <a:r>
              <a:rPr lang="en-US" dirty="0"/>
              <a:t> la precision.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83117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que se </a:t>
            </a:r>
            <a:r>
              <a:rPr lang="en-US" dirty="0" err="1"/>
              <a:t>vio</a:t>
            </a:r>
            <a:r>
              <a:rPr lang="en-US" dirty="0"/>
              <a:t> es que las </a:t>
            </a:r>
            <a:r>
              <a:rPr lang="en-US" dirty="0" err="1"/>
              <a:t>aplicaciones</a:t>
            </a:r>
            <a:r>
              <a:rPr lang="en-US" dirty="0"/>
              <a:t> con redes mas </a:t>
            </a:r>
            <a:r>
              <a:rPr lang="en-US" dirty="0" err="1"/>
              <a:t>pequenas</a:t>
            </a:r>
            <a:r>
              <a:rPr lang="en-US" dirty="0"/>
              <a:t> </a:t>
            </a:r>
            <a:r>
              <a:rPr lang="en-US" dirty="0" err="1"/>
              <a:t>sufren</a:t>
            </a:r>
            <a:r>
              <a:rPr lang="en-US" dirty="0"/>
              <a:t> por el </a:t>
            </a:r>
            <a:r>
              <a:rPr lang="en-US" dirty="0" err="1"/>
              <a:t>cuello</a:t>
            </a:r>
            <a:r>
              <a:rPr lang="en-US" dirty="0"/>
              <a:t> de </a:t>
            </a:r>
            <a:r>
              <a:rPr lang="en-US" dirty="0" err="1"/>
              <a:t>botella</a:t>
            </a:r>
            <a:r>
              <a:rPr lang="en-US" dirty="0"/>
              <a:t> que es la </a:t>
            </a:r>
            <a:r>
              <a:rPr lang="en-US" dirty="0" err="1"/>
              <a:t>transferencia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r>
              <a:rPr lang="en-US" dirty="0"/>
              <a:t>Solo la </a:t>
            </a:r>
            <a:r>
              <a:rPr lang="en-US" dirty="0" err="1"/>
              <a:t>aplicaciones</a:t>
            </a:r>
            <a:r>
              <a:rPr lang="en-US" dirty="0"/>
              <a:t> de </a:t>
            </a:r>
            <a:r>
              <a:rPr lang="en-US" dirty="0" err="1"/>
              <a:t>clasificacion</a:t>
            </a:r>
            <a:r>
              <a:rPr lang="en-US" dirty="0"/>
              <a:t> de </a:t>
            </a:r>
            <a:r>
              <a:rPr lang="en-US" dirty="0" err="1"/>
              <a:t>escenas</a:t>
            </a:r>
            <a:r>
              <a:rPr lang="en-US" dirty="0"/>
              <a:t> </a:t>
            </a:r>
            <a:r>
              <a:rPr lang="en-US" dirty="0" err="1"/>
              <a:t>vio</a:t>
            </a:r>
            <a:r>
              <a:rPr lang="en-US" dirty="0"/>
              <a:t> </a:t>
            </a:r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significativas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40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65857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41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91915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42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1079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campo de la </a:t>
            </a:r>
            <a:r>
              <a:rPr lang="en-US" dirty="0" err="1"/>
              <a:t>computacion</a:t>
            </a:r>
            <a:r>
              <a:rPr lang="en-US" dirty="0"/>
              <a:t> </a:t>
            </a:r>
            <a:r>
              <a:rPr lang="en-US" dirty="0" err="1"/>
              <a:t>aproximada</a:t>
            </a:r>
            <a:r>
              <a:rPr lang="en-US" dirty="0"/>
              <a:t>.</a:t>
            </a:r>
          </a:p>
          <a:p>
            <a:r>
              <a:rPr lang="en-US" dirty="0"/>
              <a:t>Dos </a:t>
            </a:r>
            <a:r>
              <a:rPr lang="en-US" dirty="0" err="1"/>
              <a:t>técnicas</a:t>
            </a:r>
            <a:r>
              <a:rPr lang="en-US" dirty="0"/>
              <a:t> que se </a:t>
            </a:r>
            <a:r>
              <a:rPr lang="en-US" dirty="0" err="1"/>
              <a:t>exploran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tesis</a:t>
            </a:r>
            <a:r>
              <a:rPr lang="en-US" dirty="0"/>
              <a:t> son:</a:t>
            </a:r>
          </a:p>
          <a:p>
            <a:r>
              <a:rPr lang="en-US" dirty="0" err="1"/>
              <a:t>Utilizar</a:t>
            </a:r>
            <a:r>
              <a:rPr lang="en-US" dirty="0"/>
              <a:t> redes </a:t>
            </a:r>
            <a:r>
              <a:rPr lang="en-US" dirty="0" err="1"/>
              <a:t>neuronales</a:t>
            </a:r>
            <a:r>
              <a:rPr lang="en-US" dirty="0"/>
              <a:t> para </a:t>
            </a:r>
            <a:r>
              <a:rPr lang="en-US" dirty="0" err="1"/>
              <a:t>acelerar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error.</a:t>
            </a:r>
          </a:p>
          <a:p>
            <a:r>
              <a:rPr lang="es-CR" dirty="0"/>
              <a:t>Acelerar aplicaciones de “machine </a:t>
            </a:r>
            <a:r>
              <a:rPr lang="es-CR" dirty="0" err="1"/>
              <a:t>learning</a:t>
            </a:r>
            <a:r>
              <a:rPr lang="es-CR" dirty="0"/>
              <a:t>” </a:t>
            </a:r>
            <a:r>
              <a:rPr lang="es-CR" dirty="0" err="1"/>
              <a:t>utilzando</a:t>
            </a:r>
            <a:r>
              <a:rPr lang="es-CR" dirty="0"/>
              <a:t> técnicas de </a:t>
            </a:r>
            <a:r>
              <a:rPr lang="es-CR" dirty="0" err="1"/>
              <a:t>compuralcion</a:t>
            </a:r>
            <a:r>
              <a:rPr lang="es-CR" dirty="0"/>
              <a:t> aproximada.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4641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Especificamente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tesis</a:t>
            </a:r>
            <a:r>
              <a:rPr lang="en-US" dirty="0"/>
              <a:t> se </a:t>
            </a:r>
            <a:r>
              <a:rPr lang="en-US" dirty="0" err="1"/>
              <a:t>quiere</a:t>
            </a:r>
            <a:r>
              <a:rPr lang="en-US" dirty="0"/>
              <a:t> saber </a:t>
            </a:r>
            <a:r>
              <a:rPr lang="en-US" dirty="0" err="1"/>
              <a:t>si</a:t>
            </a:r>
            <a:endParaRPr lang="en-US" dirty="0"/>
          </a:p>
          <a:p>
            <a:r>
              <a:rPr lang="en-US" dirty="0"/>
              <a:t>El toolkit de </a:t>
            </a:r>
            <a:r>
              <a:rPr lang="en-US" dirty="0" err="1"/>
              <a:t>openvino</a:t>
            </a:r>
            <a:r>
              <a:rPr lang="en-US" dirty="0"/>
              <a:t> y el </a:t>
            </a:r>
            <a:r>
              <a:rPr lang="en-US" dirty="0" err="1"/>
              <a:t>acelerados</a:t>
            </a:r>
            <a:r>
              <a:rPr lang="en-US" dirty="0"/>
              <a:t> myriad x son </a:t>
            </a:r>
            <a:r>
              <a:rPr lang="en-US" dirty="0" err="1"/>
              <a:t>adecuados</a:t>
            </a:r>
            <a:r>
              <a:rPr lang="en-US" dirty="0"/>
              <a:t> para </a:t>
            </a:r>
            <a:r>
              <a:rPr lang="en-US" dirty="0" err="1"/>
              <a:t>acelerar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error.</a:t>
            </a:r>
          </a:p>
          <a:p>
            <a:r>
              <a:rPr lang="en-US" dirty="0"/>
              <a:t>Y Tambien se </a:t>
            </a:r>
            <a:r>
              <a:rPr lang="en-US" dirty="0" err="1"/>
              <a:t>quiere</a:t>
            </a:r>
            <a:r>
              <a:rPr lang="en-US" dirty="0"/>
              <a:t> explorer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tecnicas</a:t>
            </a:r>
            <a:r>
              <a:rPr lang="en-US" dirty="0"/>
              <a:t> de </a:t>
            </a:r>
            <a:r>
              <a:rPr lang="en-US" dirty="0" err="1"/>
              <a:t>compu</a:t>
            </a:r>
            <a:r>
              <a:rPr lang="en-US" dirty="0"/>
              <a:t> </a:t>
            </a:r>
            <a:r>
              <a:rPr lang="en-US" dirty="0" err="1"/>
              <a:t>approx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utilziar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de machine learning </a:t>
            </a:r>
            <a:r>
              <a:rPr lang="en-US" dirty="0" err="1"/>
              <a:t>siendo</a:t>
            </a:r>
            <a:r>
              <a:rPr lang="en-US" dirty="0"/>
              <a:t> </a:t>
            </a:r>
            <a:r>
              <a:rPr lang="en-US" dirty="0" err="1"/>
              <a:t>ejecutadas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myriad x.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40862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Siguiendo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, el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 es </a:t>
            </a:r>
            <a:r>
              <a:rPr lang="en-US" dirty="0" err="1"/>
              <a:t>evaluar</a:t>
            </a:r>
            <a:r>
              <a:rPr lang="en-US" dirty="0"/>
              <a:t> el </a:t>
            </a:r>
            <a:r>
              <a:rPr lang="en-US" dirty="0" err="1"/>
              <a:t>acelerador</a:t>
            </a:r>
            <a:r>
              <a:rPr lang="en-US" dirty="0"/>
              <a:t> (myriad x)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error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transformaciones</a:t>
            </a:r>
            <a:r>
              <a:rPr lang="en-US" dirty="0"/>
              <a:t> </a:t>
            </a:r>
            <a:r>
              <a:rPr lang="en-US" dirty="0" err="1"/>
              <a:t>algoritmicas</a:t>
            </a:r>
            <a:r>
              <a:rPr lang="en-US" dirty="0"/>
              <a:t> y </a:t>
            </a:r>
            <a:r>
              <a:rPr lang="en-US" dirty="0" err="1"/>
              <a:t>además</a:t>
            </a:r>
            <a:r>
              <a:rPr lang="en-US" dirty="0"/>
              <a:t> </a:t>
            </a:r>
            <a:r>
              <a:rPr lang="en-US" dirty="0" err="1"/>
              <a:t>medir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y </a:t>
            </a:r>
            <a:r>
              <a:rPr lang="en-US" dirty="0" err="1"/>
              <a:t>eficiencia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de “machine learning” al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tecnicas</a:t>
            </a:r>
            <a:r>
              <a:rPr lang="en-US" dirty="0"/>
              <a:t> de </a:t>
            </a:r>
            <a:r>
              <a:rPr lang="en-US" dirty="0" err="1"/>
              <a:t>compu</a:t>
            </a:r>
            <a:r>
              <a:rPr lang="en-US" dirty="0"/>
              <a:t> approx.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5876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especificos</a:t>
            </a:r>
            <a:r>
              <a:rPr lang="en-US" dirty="0"/>
              <a:t> </a:t>
            </a:r>
            <a:r>
              <a:rPr lang="en-US" dirty="0" err="1"/>
              <a:t>aterrizan</a:t>
            </a:r>
            <a:r>
              <a:rPr lang="en-US" dirty="0"/>
              <a:t> un poco mas lo que </a:t>
            </a:r>
            <a:r>
              <a:rPr lang="en-US" dirty="0" err="1"/>
              <a:t>quermos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,</a:t>
            </a:r>
          </a:p>
          <a:p>
            <a:r>
              <a:rPr lang="en-US" dirty="0"/>
              <a:t>Para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se </a:t>
            </a:r>
            <a:r>
              <a:rPr lang="en-US" dirty="0" err="1"/>
              <a:t>quiere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que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OV y MX </a:t>
            </a:r>
            <a:r>
              <a:rPr lang="en-US" dirty="0" err="1"/>
              <a:t>corriendo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error a las </a:t>
            </a:r>
            <a:r>
              <a:rPr lang="en-US" dirty="0" err="1"/>
              <a:t>cuales</a:t>
            </a:r>
            <a:r>
              <a:rPr lang="en-US" dirty="0"/>
              <a:t> se les </a:t>
            </a:r>
            <a:r>
              <a:rPr lang="en-US" dirty="0" err="1"/>
              <a:t>hizo</a:t>
            </a:r>
            <a:r>
              <a:rPr lang="en-US" dirty="0"/>
              <a:t> una </a:t>
            </a:r>
            <a:r>
              <a:rPr lang="en-US" dirty="0" err="1"/>
              <a:t>tranformacion</a:t>
            </a:r>
            <a:r>
              <a:rPr lang="en-US" dirty="0"/>
              <a:t> </a:t>
            </a:r>
            <a:r>
              <a:rPr lang="en-US" dirty="0" err="1"/>
              <a:t>algoritmica</a:t>
            </a:r>
            <a:r>
              <a:rPr lang="en-US" dirty="0"/>
              <a:t>.</a:t>
            </a:r>
          </a:p>
          <a:p>
            <a:r>
              <a:rPr lang="en-US" dirty="0"/>
              <a:t>Y Bueno, lo que se </a:t>
            </a:r>
            <a:r>
              <a:rPr lang="en-US" dirty="0" err="1"/>
              <a:t>quiere</a:t>
            </a:r>
            <a:r>
              <a:rPr lang="en-US" dirty="0"/>
              <a:t> es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de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con respect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implementacion</a:t>
            </a:r>
            <a:r>
              <a:rPr lang="en-US" dirty="0"/>
              <a:t> original.</a:t>
            </a:r>
          </a:p>
          <a:p>
            <a:endParaRPr lang="en-US" dirty="0"/>
          </a:p>
          <a:p>
            <a:r>
              <a:rPr lang="en-US" dirty="0"/>
              <a:t>Para la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se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tecnicas</a:t>
            </a:r>
            <a:r>
              <a:rPr lang="en-US" dirty="0"/>
              <a:t> de </a:t>
            </a:r>
            <a:r>
              <a:rPr lang="en-US" dirty="0" err="1"/>
              <a:t>computaciones</a:t>
            </a:r>
            <a:r>
              <a:rPr lang="en-US" dirty="0"/>
              <a:t> </a:t>
            </a:r>
            <a:r>
              <a:rPr lang="en-US" dirty="0" err="1"/>
              <a:t>aproximada</a:t>
            </a:r>
            <a:r>
              <a:rPr lang="en-US" dirty="0"/>
              <a:t> para optimizer el </a:t>
            </a:r>
            <a:r>
              <a:rPr lang="en-US" dirty="0" err="1"/>
              <a:t>rendimiento</a:t>
            </a:r>
            <a:r>
              <a:rPr lang="en-US" dirty="0"/>
              <a:t> y la </a:t>
            </a:r>
            <a:r>
              <a:rPr lang="en-US" dirty="0" err="1"/>
              <a:t>eficiencia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de machine learning.</a:t>
            </a:r>
          </a:p>
          <a:p>
            <a:r>
              <a:rPr lang="en-US" dirty="0"/>
              <a:t>Y se </a:t>
            </a:r>
            <a:r>
              <a:rPr lang="en-US" dirty="0" err="1"/>
              <a:t>quiere</a:t>
            </a:r>
            <a:r>
              <a:rPr lang="en-US" dirty="0"/>
              <a:t> saber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impactan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tecnicas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de las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coriendo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neural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97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pasar a los </a:t>
            </a:r>
            <a:r>
              <a:rPr lang="en-US" dirty="0" err="1"/>
              <a:t>detalles</a:t>
            </a:r>
            <a:r>
              <a:rPr lang="en-US" dirty="0"/>
              <a:t> 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hizo</a:t>
            </a:r>
            <a:r>
              <a:rPr lang="en-US" dirty="0"/>
              <a:t>, un </a:t>
            </a:r>
            <a:r>
              <a:rPr lang="en-US" dirty="0" err="1"/>
              <a:t>pequeno</a:t>
            </a:r>
            <a:r>
              <a:rPr lang="en-US" dirty="0"/>
              <a:t> </a:t>
            </a:r>
            <a:r>
              <a:rPr lang="en-US" dirty="0" err="1"/>
              <a:t>repaso</a:t>
            </a:r>
            <a:r>
              <a:rPr lang="en-US" dirty="0"/>
              <a:t> de </a:t>
            </a:r>
            <a:r>
              <a:rPr lang="en-US" dirty="0" err="1"/>
              <a:t>openvino</a:t>
            </a:r>
            <a:r>
              <a:rPr lang="en-US" dirty="0"/>
              <a:t> 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6610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Openvino</a:t>
            </a:r>
            <a:r>
              <a:rPr lang="en-US" dirty="0"/>
              <a:t> es una </a:t>
            </a:r>
            <a:r>
              <a:rPr lang="en-US" dirty="0" err="1"/>
              <a:t>herramienta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optimziar</a:t>
            </a:r>
            <a:r>
              <a:rPr lang="en-US" dirty="0"/>
              <a:t> redes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entrenadas</a:t>
            </a:r>
            <a:r>
              <a:rPr lang="en-US" dirty="0"/>
              <a:t> y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correrlas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hardware de intel.</a:t>
            </a:r>
          </a:p>
          <a:p>
            <a:r>
              <a:rPr lang="en-US" dirty="0"/>
              <a:t>Como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figura</a:t>
            </a:r>
            <a:r>
              <a:rPr lang="en-US" dirty="0"/>
              <a:t>, se </a:t>
            </a:r>
            <a:r>
              <a:rPr lang="en-US" dirty="0" err="1"/>
              <a:t>tiene</a:t>
            </a:r>
            <a:r>
              <a:rPr lang="en-US" dirty="0"/>
              <a:t> la red </a:t>
            </a:r>
            <a:r>
              <a:rPr lang="en-US" dirty="0" err="1"/>
              <a:t>entrenada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alguno</a:t>
            </a:r>
            <a:r>
              <a:rPr lang="en-US" dirty="0"/>
              <a:t> de </a:t>
            </a:r>
            <a:r>
              <a:rPr lang="en-US" dirty="0" err="1"/>
              <a:t>esos</a:t>
            </a:r>
            <a:r>
              <a:rPr lang="en-US" dirty="0"/>
              <a:t> frameworks, se </a:t>
            </a:r>
            <a:r>
              <a:rPr lang="en-US" dirty="0" err="1"/>
              <a:t>pasa</a:t>
            </a:r>
            <a:r>
              <a:rPr lang="en-US" dirty="0"/>
              <a:t> por el MO y se </a:t>
            </a:r>
            <a:r>
              <a:rPr lang="en-US" dirty="0" err="1"/>
              <a:t>obtiene</a:t>
            </a:r>
            <a:r>
              <a:rPr lang="en-US" dirty="0"/>
              <a:t> una red compatible que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ejecutada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el IE, que son </a:t>
            </a:r>
            <a:r>
              <a:rPr lang="en-US" dirty="0" err="1"/>
              <a:t>librerias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comunicarse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con </a:t>
            </a:r>
            <a:r>
              <a:rPr lang="en-US" dirty="0" err="1"/>
              <a:t>cualquiera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HW que se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figura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GNA = gaussian neural accelerator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8505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929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9731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5505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0234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875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976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5750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73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6004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5994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3780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098DBAF-7703-437F-AD15-C59981ADF0C8}" type="datetimeFigureOut">
              <a:rPr lang="es-CR" smtClean="0"/>
              <a:t>7/12/2020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7783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puneet6060/intel-image-classification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github.com/Horea94/Fruit-Images-Datas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akobovski/free-spoken-digit-dataset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4242-047D-4150-BB04-A05BBF69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783" y="0"/>
            <a:ext cx="11722217" cy="6660859"/>
          </a:xfrm>
        </p:spPr>
        <p:txBody>
          <a:bodyPr>
            <a:noAutofit/>
          </a:bodyPr>
          <a:lstStyle/>
          <a:p>
            <a:pPr algn="ctr"/>
            <a:r>
              <a:rPr lang="pt-BR" sz="2800" dirty="0"/>
              <a:t>Tecnológico de Costa Rica</a:t>
            </a:r>
            <a:br>
              <a:rPr lang="pt-BR" sz="2800" dirty="0"/>
            </a:br>
            <a:br>
              <a:rPr lang="pt-BR" sz="2800" dirty="0"/>
            </a:br>
            <a:r>
              <a:rPr lang="es-CR" sz="2800" dirty="0"/>
              <a:t>Escuela de Ingeniería Electrónica</a:t>
            </a:r>
            <a:br>
              <a:rPr lang="es-CR" sz="2800" dirty="0"/>
            </a:br>
            <a:br>
              <a:rPr lang="es-CR" sz="2800" dirty="0"/>
            </a:br>
            <a:br>
              <a:rPr lang="es-CR" sz="2800" dirty="0"/>
            </a:br>
            <a:br>
              <a:rPr lang="es-CR" sz="2800" dirty="0"/>
            </a:br>
            <a:br>
              <a:rPr lang="es-CR" sz="2800" dirty="0"/>
            </a:br>
            <a:br>
              <a:rPr lang="en-US" sz="2800" dirty="0"/>
            </a:br>
            <a:r>
              <a:rPr lang="en-US" sz="3600" dirty="0"/>
              <a:t>Improving Performance of Error-Tolerant Applications: A Case Study of Approximate Computing with an Off-the-Shelf Neural Accelerator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800" dirty="0"/>
              <a:t>Thesis for Masters Degree in Embedded Systems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Tomás González Aragón</a:t>
            </a:r>
            <a:endParaRPr lang="es-CR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C5903-DBBB-4069-9D73-F182C4A7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5" y="2096937"/>
            <a:ext cx="2947332" cy="58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6A44-D26D-41F9-A0D5-D7AB5D1D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Myriad X &amp; NCS2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608220-6D25-45B1-BF44-C6801CED9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70" y="1828800"/>
            <a:ext cx="7735711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0E672-C93A-4588-B8FF-5C5CB92396F8}"/>
              </a:ext>
            </a:extLst>
          </p:cNvPr>
          <p:cNvSpPr txBox="1"/>
          <p:nvPr/>
        </p:nvSpPr>
        <p:spPr>
          <a:xfrm>
            <a:off x="0" y="6457890"/>
            <a:ext cx="10954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https://www.anandtech.com/show/11771/intel-announces-movidius-myriad-x-vpu</a:t>
            </a:r>
          </a:p>
          <a:p>
            <a:r>
              <a:rPr lang="es-CR" sz="1000" dirty="0"/>
              <a:t>https://ark.intel.com/content/www/us/en/ark/products/140109/intel-neural-compute-stick-2.html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83787-D2CE-4572-92C1-7C183CB31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40" y="5217952"/>
            <a:ext cx="2460072" cy="16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7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0D01-1869-488C-A7BA-9D56DBF9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Evaluation of </a:t>
            </a:r>
            <a:r>
              <a:rPr lang="en-US" sz="5400" dirty="0" err="1"/>
              <a:t>OpenVINO</a:t>
            </a:r>
            <a:r>
              <a:rPr lang="en-US" sz="5400" dirty="0"/>
              <a:t> and the Myriad X VPU with Error-Tolerant Applications when Applying Algorithmic Transformations</a:t>
            </a:r>
            <a:endParaRPr lang="es-CR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B8BB-F6BC-48DB-8900-C65C1B0E3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0920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4D87-0025-41A8-92CF-27611041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Test-Suite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7A91-7140-4278-A00D-0E70CB76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Subset of </a:t>
            </a:r>
            <a:r>
              <a:rPr lang="en-US" sz="2400" dirty="0" err="1"/>
              <a:t>AxBench</a:t>
            </a:r>
            <a:r>
              <a:rPr lang="en-US" sz="2400" dirty="0"/>
              <a:t> applications.</a:t>
            </a:r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Black-Sholes</a:t>
            </a:r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Inversek2j</a:t>
            </a:r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Jmeint</a:t>
            </a:r>
            <a:endParaRPr lang="en-US" sz="2000" dirty="0"/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Kmeans</a:t>
            </a:r>
            <a:endParaRPr lang="en-US" sz="2000" dirty="0"/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Sobel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DD7E3-DE1F-4412-AC98-E2307FD89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63" y="1907343"/>
            <a:ext cx="1319835" cy="989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88A46-3872-4464-A739-BCF8224B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43" y="2852740"/>
            <a:ext cx="1398724" cy="78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336C6-A862-4033-80B6-8F843E94F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36" y="3517164"/>
            <a:ext cx="1658726" cy="1030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063B08-8254-4C6D-B443-6DF41DF1E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03" y="4519858"/>
            <a:ext cx="924403" cy="798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DF3FFC-A248-447F-9326-125936E7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691" y="5042010"/>
            <a:ext cx="1030781" cy="10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0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EC04-77EF-4244-90DE-C0C99272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Systems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3F91D-E095-425A-BF47-B05EF4DE9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33" y="2317138"/>
            <a:ext cx="9692639" cy="3420932"/>
          </a:xfrm>
        </p:spPr>
      </p:pic>
    </p:spTree>
    <p:extLst>
      <p:ext uri="{BB962C8B-B14F-4D97-AF65-F5344CB8AC3E}">
        <p14:creationId xmlns:p14="http://schemas.microsoft.com/office/powerpoint/2010/main" val="291667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3D1F-CCAE-4892-95C8-DAFD5F01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C43A0-91AC-4C3F-8661-A6C1A83D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8742" y="1828800"/>
            <a:ext cx="7761366" cy="4351338"/>
          </a:xfrm>
        </p:spPr>
      </p:pic>
    </p:spTree>
    <p:extLst>
      <p:ext uri="{BB962C8B-B14F-4D97-AF65-F5344CB8AC3E}">
        <p14:creationId xmlns:p14="http://schemas.microsoft.com/office/powerpoint/2010/main" val="311115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E15F-D1BD-40FD-8654-90E9EC45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design</a:t>
            </a:r>
            <a:endParaRPr lang="es-CR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515CDF8-D49F-4921-AB2C-1C3264475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972" y="2464896"/>
            <a:ext cx="2136787" cy="2129544"/>
          </a:xfrm>
        </p:spPr>
      </p:pic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169AEE04-9CA7-4C0C-A9C9-0A58CF79B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93" y="2842627"/>
            <a:ext cx="4807282" cy="137408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2803A69-8474-4E8E-BC70-A3C0458464FC}"/>
              </a:ext>
            </a:extLst>
          </p:cNvPr>
          <p:cNvSpPr/>
          <p:nvPr/>
        </p:nvSpPr>
        <p:spPr>
          <a:xfrm>
            <a:off x="3934437" y="3429000"/>
            <a:ext cx="1157680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7683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0B4A-3AD2-48CF-A018-A13DB237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Performance - PC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4DC254-11C4-430A-A5A4-621D0B32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1691322"/>
            <a:ext cx="8355806" cy="4695825"/>
          </a:xfrm>
        </p:spPr>
      </p:pic>
    </p:spTree>
    <p:extLst>
      <p:ext uri="{BB962C8B-B14F-4D97-AF65-F5344CB8AC3E}">
        <p14:creationId xmlns:p14="http://schemas.microsoft.com/office/powerpoint/2010/main" val="350233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F9132D8-101A-4058-8A54-3E52BDBD3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1691322"/>
            <a:ext cx="8355806" cy="469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425B8-DE44-4350-8F52-DC83145D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Performance – RPi 3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0519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6EB0669-3F02-4D83-9C03-28D4DB7D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1691322"/>
            <a:ext cx="8355806" cy="469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97679-1ECD-4697-98FD-151E5794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Performance – RPi 4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8956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F074CE-4ED5-43A2-B5B7-B12375B59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488" y="1691322"/>
            <a:ext cx="8355806" cy="469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046B6-70C0-47BE-822A-8C8F5B48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USB2 vs USB3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68192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C7B5-F533-404D-B290-73FB956E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8B96F-BD28-4B27-B262-A780645F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0128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2A31-45A8-4915-B564-F693A868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Optimizing Machine Learning Applications Using Approximate Computing Techniques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1CCA6-23FD-49A0-88E2-6805718D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34526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14C4-1768-4264-969E-865DE8D3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83E4-91EA-40A4-B95F-B51D1BC3C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Audio Classification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Fruit Classification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Scene Classification</a:t>
            </a:r>
            <a:endParaRPr lang="es-C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814A7-9A16-42A4-AD38-F38E9EFDD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59" y="1785788"/>
            <a:ext cx="2829085" cy="958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82806-C465-406D-AC13-4F9EE9EB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6" y="4733051"/>
            <a:ext cx="2874715" cy="958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4BC3F-FB7E-4BCD-BF30-8B51F6FC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94" y="3302305"/>
            <a:ext cx="2571483" cy="857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A7DE0-8826-4B4F-8C27-4BE75241C1B9}"/>
              </a:ext>
            </a:extLst>
          </p:cNvPr>
          <p:cNvSpPr txBox="1"/>
          <p:nvPr/>
        </p:nvSpPr>
        <p:spPr>
          <a:xfrm>
            <a:off x="18177" y="6295613"/>
            <a:ext cx="61029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b="0" i="0" dirty="0" err="1">
                <a:solidFill>
                  <a:srgbClr val="000000"/>
                </a:solidFill>
                <a:effectLst/>
                <a:latin typeface="CMR12"/>
              </a:rPr>
              <a:t>Zohar</a:t>
            </a:r>
            <a:r>
              <a:rPr lang="es-CR" sz="1000" b="0" i="0" dirty="0">
                <a:solidFill>
                  <a:srgbClr val="000000"/>
                </a:solidFill>
                <a:effectLst/>
                <a:latin typeface="CMR12"/>
              </a:rPr>
              <a:t> Jackson. Free </a:t>
            </a:r>
            <a:r>
              <a:rPr lang="es-CR" sz="1000" b="0" i="0" dirty="0" err="1">
                <a:solidFill>
                  <a:srgbClr val="000000"/>
                </a:solidFill>
                <a:effectLst/>
                <a:latin typeface="CMR12"/>
              </a:rPr>
              <a:t>Spoken</a:t>
            </a:r>
            <a:r>
              <a:rPr lang="es-CR" sz="10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s-CR" sz="1000" b="0" i="0" dirty="0" err="1">
                <a:solidFill>
                  <a:srgbClr val="000000"/>
                </a:solidFill>
                <a:effectLst/>
                <a:latin typeface="CMR12"/>
              </a:rPr>
              <a:t>Digit</a:t>
            </a:r>
            <a:r>
              <a:rPr lang="es-CR" sz="10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s-CR" sz="1000" b="0" i="0" dirty="0" err="1">
                <a:solidFill>
                  <a:srgbClr val="000000"/>
                </a:solidFill>
                <a:effectLst/>
                <a:latin typeface="CMR12"/>
              </a:rPr>
              <a:t>Dataset</a:t>
            </a:r>
            <a:r>
              <a:rPr lang="es-CR" sz="1000" b="0" i="0" dirty="0">
                <a:solidFill>
                  <a:srgbClr val="000000"/>
                </a:solidFill>
                <a:effectLst/>
                <a:latin typeface="CMR12"/>
              </a:rPr>
              <a:t>. </a:t>
            </a:r>
            <a:r>
              <a:rPr lang="es-CR" sz="1000" b="0" i="0" dirty="0">
                <a:solidFill>
                  <a:srgbClr val="800000"/>
                </a:solidFill>
                <a:effectLst/>
                <a:latin typeface="CMTT12"/>
                <a:hlinkClick r:id="rId6"/>
              </a:rPr>
              <a:t>https://github.com/Jakobovski/free-spoken-digit-dataset</a:t>
            </a:r>
            <a:endParaRPr lang="es-CR" sz="1000" b="0" i="0" dirty="0">
              <a:solidFill>
                <a:srgbClr val="000000"/>
              </a:solidFill>
              <a:effectLst/>
              <a:latin typeface="CMR12"/>
            </a:endParaRP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CMR12"/>
              </a:rPr>
              <a:t>Miha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MR12"/>
              </a:rPr>
              <a:t>Oltean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MR12"/>
              </a:rPr>
              <a:t> and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MR12"/>
              </a:rPr>
              <a:t>Horea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MR12"/>
              </a:rPr>
              <a:t> Muresan. Fruit Images Dataset. </a:t>
            </a:r>
            <a:r>
              <a:rPr lang="en-US" sz="1000" b="0" i="0" dirty="0">
                <a:solidFill>
                  <a:srgbClr val="800000"/>
                </a:solidFill>
                <a:effectLst/>
                <a:latin typeface="CMTT12"/>
                <a:hlinkClick r:id="rId7"/>
              </a:rPr>
              <a:t>https://github.com/Horea94/Fruit-Images-Dataset</a:t>
            </a:r>
            <a:endParaRPr lang="en-US" sz="1000" dirty="0">
              <a:solidFill>
                <a:srgbClr val="000000"/>
              </a:solidFill>
              <a:latin typeface="CMR12"/>
            </a:endParaRPr>
          </a:p>
          <a:p>
            <a:r>
              <a:rPr lang="fr-FR" sz="1000" b="0" i="0" dirty="0">
                <a:solidFill>
                  <a:srgbClr val="000000"/>
                </a:solidFill>
                <a:effectLst/>
                <a:latin typeface="CMR12"/>
              </a:rPr>
              <a:t>Intel. Intel Image Classification </a:t>
            </a:r>
            <a:r>
              <a:rPr lang="fr-FR" sz="1000" b="0" i="0" dirty="0" err="1">
                <a:solidFill>
                  <a:srgbClr val="000000"/>
                </a:solidFill>
                <a:effectLst/>
                <a:latin typeface="CMR12"/>
              </a:rPr>
              <a:t>Dataset</a:t>
            </a:r>
            <a:r>
              <a:rPr lang="fr-FR" sz="1000" b="0" i="0" dirty="0">
                <a:solidFill>
                  <a:srgbClr val="000000"/>
                </a:solidFill>
                <a:effectLst/>
                <a:latin typeface="CMR12"/>
              </a:rPr>
              <a:t>. </a:t>
            </a:r>
            <a:r>
              <a:rPr lang="fr-FR" sz="1000" b="0" i="0" dirty="0">
                <a:solidFill>
                  <a:srgbClr val="800000"/>
                </a:solidFill>
                <a:effectLst/>
                <a:latin typeface="CMTT12"/>
                <a:hlinkClick r:id="rId8"/>
              </a:rPr>
              <a:t>https://www.kaggle.com/puneet6060/intel-image-classification</a:t>
            </a:r>
            <a:endParaRPr lang="es-CR" sz="1000" dirty="0"/>
          </a:p>
        </p:txBody>
      </p:sp>
    </p:spTree>
    <p:extLst>
      <p:ext uri="{BB962C8B-B14F-4D97-AF65-F5344CB8AC3E}">
        <p14:creationId xmlns:p14="http://schemas.microsoft.com/office/powerpoint/2010/main" val="193320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62D-158C-4F50-AF8E-CEFD25A7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s-CR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F7930A5-F2A1-4913-9E80-2E970B5E1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250662"/>
              </p:ext>
            </p:extLst>
          </p:nvPr>
        </p:nvGraphicFramePr>
        <p:xfrm>
          <a:off x="850813" y="2516697"/>
          <a:ext cx="9692640" cy="3252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539">
                  <a:extLst>
                    <a:ext uri="{9D8B030D-6E8A-4147-A177-3AD203B41FA5}">
                      <a16:colId xmlns:a16="http://schemas.microsoft.com/office/drawing/2014/main" val="1818193649"/>
                    </a:ext>
                  </a:extLst>
                </a:gridCol>
                <a:gridCol w="1716027">
                  <a:extLst>
                    <a:ext uri="{9D8B030D-6E8A-4147-A177-3AD203B41FA5}">
                      <a16:colId xmlns:a16="http://schemas.microsoft.com/office/drawing/2014/main" val="3775892735"/>
                    </a:ext>
                  </a:extLst>
                </a:gridCol>
                <a:gridCol w="1686940">
                  <a:extLst>
                    <a:ext uri="{9D8B030D-6E8A-4147-A177-3AD203B41FA5}">
                      <a16:colId xmlns:a16="http://schemas.microsoft.com/office/drawing/2014/main" val="218126972"/>
                    </a:ext>
                  </a:extLst>
                </a:gridCol>
                <a:gridCol w="1686940">
                  <a:extLst>
                    <a:ext uri="{9D8B030D-6E8A-4147-A177-3AD203B41FA5}">
                      <a16:colId xmlns:a16="http://schemas.microsoft.com/office/drawing/2014/main" val="924842312"/>
                    </a:ext>
                  </a:extLst>
                </a:gridCol>
                <a:gridCol w="1025254">
                  <a:extLst>
                    <a:ext uri="{9D8B030D-6E8A-4147-A177-3AD203B41FA5}">
                      <a16:colId xmlns:a16="http://schemas.microsoft.com/office/drawing/2014/main" val="2506817155"/>
                    </a:ext>
                  </a:extLst>
                </a:gridCol>
                <a:gridCol w="1686940">
                  <a:extLst>
                    <a:ext uri="{9D8B030D-6E8A-4147-A177-3AD203B41FA5}">
                      <a16:colId xmlns:a16="http://schemas.microsoft.com/office/drawing/2014/main" val="702762873"/>
                    </a:ext>
                  </a:extLst>
                </a:gridCol>
              </a:tblGrid>
              <a:tr h="41897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 err="1">
                          <a:effectLst/>
                        </a:rPr>
                        <a:t>Application</a:t>
                      </a:r>
                      <a:r>
                        <a:rPr lang="es-CR" sz="2000" u="none" strike="noStrike" dirty="0">
                          <a:effectLst/>
                        </a:rPr>
                        <a:t> 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 err="1">
                          <a:effectLst/>
                        </a:rPr>
                        <a:t>Categories</a:t>
                      </a:r>
                      <a:r>
                        <a:rPr lang="es-CR" sz="2000" u="none" strike="noStrike" dirty="0">
                          <a:effectLst/>
                        </a:rPr>
                        <a:t> 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 err="1">
                          <a:effectLst/>
                        </a:rPr>
                        <a:t>Dataset</a:t>
                      </a:r>
                      <a:r>
                        <a:rPr lang="es-CR" sz="2000" b="1" u="none" strike="noStrike" dirty="0">
                          <a:effectLst/>
                        </a:rPr>
                        <a:t> Split 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 err="1">
                          <a:effectLst/>
                        </a:rPr>
                        <a:t>Size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1502005"/>
                  </a:ext>
                </a:extLst>
              </a:tr>
              <a:tr h="445087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>
                          <a:effectLst/>
                        </a:rPr>
                        <a:t>Train</a:t>
                      </a:r>
                      <a:r>
                        <a:rPr lang="es-CR" sz="2000" u="none" strike="noStrike" dirty="0">
                          <a:effectLst/>
                        </a:rPr>
                        <a:t> 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 err="1">
                          <a:effectLst/>
                        </a:rPr>
                        <a:t>Validation</a:t>
                      </a:r>
                      <a:r>
                        <a:rPr lang="es-CR" sz="2000" u="none" strike="noStrike" dirty="0">
                          <a:effectLst/>
                        </a:rPr>
                        <a:t> 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b="1" u="none" strike="noStrike" dirty="0">
                          <a:effectLst/>
                        </a:rPr>
                        <a:t>Test</a:t>
                      </a:r>
                      <a:endParaRPr lang="es-C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69201"/>
                  </a:ext>
                </a:extLst>
              </a:tr>
              <a:tr h="81668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Audio 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10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2160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240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600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64x64x1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6347587"/>
                  </a:ext>
                </a:extLst>
              </a:tr>
              <a:tr h="786083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>
                          <a:effectLst/>
                        </a:rPr>
                        <a:t>Fruit </a:t>
                      </a:r>
                      <a:endParaRPr lang="es-C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131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50769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16923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22688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100x100x3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075725"/>
                  </a:ext>
                </a:extLst>
              </a:tr>
              <a:tr h="786083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>
                          <a:effectLst/>
                        </a:rPr>
                        <a:t>Scene </a:t>
                      </a:r>
                      <a:endParaRPr lang="es-C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6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>
                          <a:effectLst/>
                        </a:rPr>
                        <a:t>11929</a:t>
                      </a:r>
                      <a:endParaRPr lang="es-C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>
                          <a:effectLst/>
                        </a:rPr>
                        <a:t>2105</a:t>
                      </a:r>
                      <a:endParaRPr lang="es-C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3000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2000" u="none" strike="noStrike" dirty="0">
                          <a:effectLst/>
                        </a:rPr>
                        <a:t>150x150x3</a:t>
                      </a:r>
                      <a:endParaRPr lang="es-C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714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66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BAB4-D9B5-4953-8A1B-8E625C61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Topologies</a:t>
            </a:r>
            <a:endParaRPr lang="es-C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C2E3FF-6611-4B14-B6D4-330CF8496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660502"/>
              </p:ext>
            </p:extLst>
          </p:nvPr>
        </p:nvGraphicFramePr>
        <p:xfrm>
          <a:off x="302004" y="1968833"/>
          <a:ext cx="10712741" cy="4080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739">
                  <a:extLst>
                    <a:ext uri="{9D8B030D-6E8A-4147-A177-3AD203B41FA5}">
                      <a16:colId xmlns:a16="http://schemas.microsoft.com/office/drawing/2014/main" val="3831842365"/>
                    </a:ext>
                  </a:extLst>
                </a:gridCol>
                <a:gridCol w="1944574">
                  <a:extLst>
                    <a:ext uri="{9D8B030D-6E8A-4147-A177-3AD203B41FA5}">
                      <a16:colId xmlns:a16="http://schemas.microsoft.com/office/drawing/2014/main" val="3593000560"/>
                    </a:ext>
                  </a:extLst>
                </a:gridCol>
                <a:gridCol w="780023">
                  <a:extLst>
                    <a:ext uri="{9D8B030D-6E8A-4147-A177-3AD203B41FA5}">
                      <a16:colId xmlns:a16="http://schemas.microsoft.com/office/drawing/2014/main" val="1731193396"/>
                    </a:ext>
                  </a:extLst>
                </a:gridCol>
                <a:gridCol w="1016739">
                  <a:extLst>
                    <a:ext uri="{9D8B030D-6E8A-4147-A177-3AD203B41FA5}">
                      <a16:colId xmlns:a16="http://schemas.microsoft.com/office/drawing/2014/main" val="2737547762"/>
                    </a:ext>
                  </a:extLst>
                </a:gridCol>
                <a:gridCol w="2137675">
                  <a:extLst>
                    <a:ext uri="{9D8B030D-6E8A-4147-A177-3AD203B41FA5}">
                      <a16:colId xmlns:a16="http://schemas.microsoft.com/office/drawing/2014/main" val="1214925339"/>
                    </a:ext>
                  </a:extLst>
                </a:gridCol>
                <a:gridCol w="726475">
                  <a:extLst>
                    <a:ext uri="{9D8B030D-6E8A-4147-A177-3AD203B41FA5}">
                      <a16:colId xmlns:a16="http://schemas.microsoft.com/office/drawing/2014/main" val="2293414271"/>
                    </a:ext>
                  </a:extLst>
                </a:gridCol>
                <a:gridCol w="1016739">
                  <a:extLst>
                    <a:ext uri="{9D8B030D-6E8A-4147-A177-3AD203B41FA5}">
                      <a16:colId xmlns:a16="http://schemas.microsoft.com/office/drawing/2014/main" val="1283307886"/>
                    </a:ext>
                  </a:extLst>
                </a:gridCol>
                <a:gridCol w="2073777">
                  <a:extLst>
                    <a:ext uri="{9D8B030D-6E8A-4147-A177-3AD203B41FA5}">
                      <a16:colId xmlns:a16="http://schemas.microsoft.com/office/drawing/2014/main" val="216788855"/>
                    </a:ext>
                  </a:extLst>
                </a:gridCol>
              </a:tblGrid>
              <a:tr h="18611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>
                          <a:effectLst/>
                        </a:rPr>
                        <a:t>Audio </a:t>
                      </a:r>
                      <a:r>
                        <a:rPr lang="es-CR" sz="1100" b="1" u="none" strike="noStrike" dirty="0" err="1">
                          <a:effectLst/>
                        </a:rPr>
                        <a:t>Classification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Fruit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r>
                        <a:rPr lang="es-CR" sz="1100" b="1" u="none" strike="noStrike" dirty="0" err="1">
                          <a:effectLst/>
                        </a:rPr>
                        <a:t>Classification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Scene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r>
                        <a:rPr lang="es-CR" sz="1100" b="1" u="none" strike="noStrike" dirty="0" err="1">
                          <a:effectLst/>
                        </a:rPr>
                        <a:t>Classification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91634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>
                          <a:effectLst/>
                        </a:rPr>
                        <a:t>Layer</a:t>
                      </a:r>
                      <a:endParaRPr lang="es-CR" sz="11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 err="1">
                          <a:effectLst/>
                        </a:rPr>
                        <a:t>Details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 err="1">
                          <a:effectLst/>
                        </a:rPr>
                        <a:t>Layer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 err="1">
                          <a:effectLst/>
                        </a:rPr>
                        <a:t>Details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>
                          <a:effectLst/>
                        </a:rPr>
                        <a:t>Layer</a:t>
                      </a:r>
                      <a:endParaRPr lang="es-CR" sz="11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 err="1">
                          <a:effectLst/>
                        </a:rPr>
                        <a:t>Details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388402498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Input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=64x64x1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Input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=100x100x3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Input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shape=150x150x3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4219173279"/>
                  </a:ext>
                </a:extLst>
              </a:tr>
              <a:tr h="167508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=64x64x32, </a:t>
                      </a:r>
                      <a:r>
                        <a:rPr lang="es-CR" sz="1100" u="none" strike="noStrike" dirty="0" err="1">
                          <a:effectLst/>
                        </a:rPr>
                        <a:t>kernel</a:t>
                      </a:r>
                      <a:r>
                        <a:rPr lang="es-CR" sz="1100" u="none" strike="noStrike" dirty="0">
                          <a:effectLst/>
                        </a:rPr>
                        <a:t>=3x3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shape=100x100x48, kernel=5x5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shape=150x150x48, kernel=5x5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837366199"/>
                  </a:ext>
                </a:extLst>
              </a:tr>
              <a:tr h="161739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=64x64x32, </a:t>
                      </a:r>
                      <a:r>
                        <a:rPr lang="es-CR" sz="1100" u="none" strike="noStrike" dirty="0" err="1">
                          <a:effectLst/>
                        </a:rPr>
                        <a:t>kernel</a:t>
                      </a:r>
                      <a:r>
                        <a:rPr lang="es-CR" sz="1100" u="none" strike="noStrike" dirty="0">
                          <a:effectLst/>
                        </a:rPr>
                        <a:t>=3x3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=150x150x48, </a:t>
                      </a:r>
                      <a:r>
                        <a:rPr lang="es-CR" sz="1100" u="none" strike="noStrike" dirty="0" err="1">
                          <a:effectLst/>
                        </a:rPr>
                        <a:t>kernel</a:t>
                      </a:r>
                      <a:r>
                        <a:rPr lang="es-CR" sz="1100" u="none" strike="noStrike" dirty="0">
                          <a:effectLst/>
                        </a:rPr>
                        <a:t>=3x3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172279716"/>
                  </a:ext>
                </a:extLst>
              </a:tr>
              <a:tr h="186119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>
                          <a:effectLst/>
                        </a:rPr>
                        <a:t>MaxPooling2D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shape=50x50x32, kernel=5x5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717467823"/>
                  </a:ext>
                </a:extLst>
              </a:tr>
              <a:tr h="167250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=32x32x16, </a:t>
                      </a:r>
                      <a:r>
                        <a:rPr lang="es-CR" sz="1100" u="none" strike="noStrike" dirty="0" err="1">
                          <a:effectLst/>
                        </a:rPr>
                        <a:t>kernel</a:t>
                      </a:r>
                      <a:r>
                        <a:rPr lang="es-CR" sz="1100" u="none" strike="noStrike" dirty="0">
                          <a:effectLst/>
                        </a:rPr>
                        <a:t>=3x3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shape=75x75x32, kernel=5x5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765211804"/>
                  </a:ext>
                </a:extLst>
              </a:tr>
              <a:tr h="157545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>
                          <a:effectLst/>
                        </a:rPr>
                        <a:t>Conv2D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shape</a:t>
                      </a:r>
                      <a:r>
                        <a:rPr lang="es-CR" sz="1100" u="none" strike="noStrike" dirty="0">
                          <a:effectLst/>
                        </a:rPr>
                        <a:t>=32x32x16, </a:t>
                      </a:r>
                      <a:r>
                        <a:rPr lang="es-CR" sz="1100" u="none" strike="noStrike" dirty="0" err="1">
                          <a:effectLst/>
                        </a:rPr>
                        <a:t>kernel</a:t>
                      </a:r>
                      <a:r>
                        <a:rPr lang="es-CR" sz="1100" u="none" strike="noStrike" dirty="0">
                          <a:effectLst/>
                        </a:rPr>
                        <a:t>=3x3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shape=12x12x24, kernel=5x5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shape=75x75x32, kernel=3x3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805487280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pool_size</a:t>
                      </a:r>
                      <a:r>
                        <a:rPr lang="es-CR" sz="1100" u="none" strike="noStrike" dirty="0">
                          <a:effectLst/>
                        </a:rPr>
                        <a:t>=2x2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693369152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Flatten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Flatten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shape=37x37x24, kernel=5x5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815432241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Conv2D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shape=37x37x24, kernel=3x3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598728491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>
                          <a:effectLst/>
                        </a:rPr>
                        <a:t>Dense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size</a:t>
                      </a:r>
                      <a:r>
                        <a:rPr lang="es-CR" sz="1100" u="none" strike="noStrike" dirty="0">
                          <a:effectLst/>
                        </a:rPr>
                        <a:t>=32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size=128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MaxPooling2D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pool_size=2x2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4079351370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Flatten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233008628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 (Output)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size=10, activation=softmax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size=64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97413518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>
                          <a:effectLst/>
                        </a:rPr>
                        <a:t>Dense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 dirty="0" err="1">
                          <a:effectLst/>
                        </a:rPr>
                        <a:t>size</a:t>
                      </a:r>
                      <a:r>
                        <a:rPr lang="es-CR" sz="1100" u="none" strike="noStrike" dirty="0">
                          <a:effectLst/>
                        </a:rPr>
                        <a:t>=256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581896472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b="1" i="1" u="none" strike="noStrike" dirty="0">
                          <a:effectLst/>
                        </a:rPr>
                        <a:t>Total </a:t>
                      </a:r>
                      <a:r>
                        <a:rPr lang="es-CR" sz="1100" b="1" i="1" u="none" strike="noStrike" dirty="0" err="1">
                          <a:effectLst/>
                        </a:rPr>
                        <a:t>params</a:t>
                      </a:r>
                      <a:endParaRPr lang="es-CR" sz="1100" b="1" i="1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R" sz="1100" b="1" i="1" u="none" strike="noStrike" dirty="0">
                          <a:effectLst/>
                        </a:rPr>
                        <a:t>147,946</a:t>
                      </a:r>
                      <a:endParaRPr lang="es-CR" sz="1100" b="1" i="1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 (Output)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size=131, activation=softmax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591928902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size=128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537951138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b="1" i="1" u="none" strike="noStrike" dirty="0">
                          <a:effectLst/>
                        </a:rPr>
                        <a:t>Total </a:t>
                      </a:r>
                      <a:r>
                        <a:rPr lang="es-CR" sz="1100" b="1" i="1" u="none" strike="noStrike" dirty="0" err="1">
                          <a:effectLst/>
                        </a:rPr>
                        <a:t>params</a:t>
                      </a:r>
                      <a:endParaRPr lang="es-CR" sz="1100" b="1" i="1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R" sz="1100" b="1" i="1" u="none" strike="noStrike" dirty="0">
                          <a:effectLst/>
                        </a:rPr>
                        <a:t>520,571</a:t>
                      </a:r>
                      <a:endParaRPr lang="es-CR" sz="1100" b="1" i="1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2434018730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size=64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354518597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Dropout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rate=0.25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121041622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Dense (Output)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size=6, activation=softmax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912787647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u="none" strike="noStrike">
                          <a:effectLst/>
                        </a:rPr>
                        <a:t> 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538419544"/>
                  </a:ext>
                </a:extLst>
              </a:tr>
              <a:tr h="176814"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100" b="1" i="1" u="none" strike="noStrike" dirty="0">
                          <a:effectLst/>
                        </a:rPr>
                        <a:t>Total </a:t>
                      </a:r>
                      <a:r>
                        <a:rPr lang="es-CR" sz="1100" b="1" i="1" u="none" strike="noStrike" dirty="0" err="1">
                          <a:effectLst/>
                        </a:rPr>
                        <a:t>params</a:t>
                      </a:r>
                      <a:endParaRPr lang="es-CR" sz="1100" b="1" i="1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R" sz="1100" b="1" i="1" u="none" strike="noStrike" dirty="0">
                          <a:effectLst/>
                        </a:rPr>
                        <a:t>2,128,998</a:t>
                      </a:r>
                      <a:endParaRPr lang="es-CR" sz="1100" b="1" i="1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8017" marR="8017" marT="8017" marB="0" anchor="b"/>
                </a:tc>
                <a:extLst>
                  <a:ext uri="{0D108BD9-81ED-4DB2-BD59-A6C34878D82A}">
                    <a16:rowId xmlns:a16="http://schemas.microsoft.com/office/drawing/2014/main" val="1498458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8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6C18-1B99-44E3-8F1E-5F8C6CF5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Techniques</a:t>
            </a:r>
            <a:br>
              <a:rPr lang="en-US" dirty="0"/>
            </a:br>
            <a:r>
              <a:rPr lang="en-US" sz="4000" b="1" dirty="0"/>
              <a:t>Reduce Input Size</a:t>
            </a:r>
            <a:endParaRPr lang="es-CR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CF23-5FFA-410B-97B1-A60543A6C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48" y="1828800"/>
            <a:ext cx="6575207" cy="2227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99796-5D9B-45C9-B83F-64AA42BFE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947" y="4265154"/>
            <a:ext cx="6575207" cy="22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83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93C5-95E6-4723-A625-12FC4DF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Optimization Techniques</a:t>
            </a:r>
            <a:br>
              <a:rPr lang="en-US" sz="4400" dirty="0"/>
            </a:br>
            <a:r>
              <a:rPr lang="en-US" sz="4000" b="1" dirty="0"/>
              <a:t>Reduced Layers Size</a:t>
            </a:r>
            <a:endParaRPr lang="es-CR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AFC2F-2D15-4901-B12F-48E364004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9" y="2018825"/>
            <a:ext cx="2669342" cy="19076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F6896-0367-4D0F-ADB8-517EE706F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51" y="2201286"/>
            <a:ext cx="2669342" cy="17063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3DA58F-0C73-444B-93F7-885383AB1518}"/>
              </a:ext>
            </a:extLst>
          </p:cNvPr>
          <p:cNvSpPr/>
          <p:nvPr/>
        </p:nvSpPr>
        <p:spPr>
          <a:xfrm>
            <a:off x="4438435" y="2853133"/>
            <a:ext cx="1157680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292E-6B06-4F65-B622-C9AE84AFF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4572000"/>
            <a:ext cx="2865550" cy="14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C18235-7A8C-4919-80F4-AA80E142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72" y="4504680"/>
            <a:ext cx="3137333" cy="155422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C91791-8EA6-4459-AED1-1DDE4D471E9E}"/>
              </a:ext>
            </a:extLst>
          </p:cNvPr>
          <p:cNvSpPr/>
          <p:nvPr/>
        </p:nvSpPr>
        <p:spPr>
          <a:xfrm>
            <a:off x="4283022" y="5181123"/>
            <a:ext cx="1157680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634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4E57-D0EB-4B3B-B8CD-57AB6B28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Optimization Techniques</a:t>
            </a:r>
            <a:br>
              <a:rPr lang="en-US" sz="4400" dirty="0"/>
            </a:br>
            <a:r>
              <a:rPr lang="en-US" sz="4000" b="1" dirty="0"/>
              <a:t>Pruning</a:t>
            </a:r>
            <a:endParaRPr lang="es-CR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4D61F-3856-4129-BDC3-55BD2EC0B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2104231"/>
            <a:ext cx="6896100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8DE7E-5D7B-48C0-8889-A57906CBCFB4}"/>
              </a:ext>
            </a:extLst>
          </p:cNvPr>
          <p:cNvSpPr txBox="1"/>
          <p:nvPr/>
        </p:nvSpPr>
        <p:spPr>
          <a:xfrm>
            <a:off x="0" y="6611779"/>
            <a:ext cx="113524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CMR12"/>
              </a:rPr>
              <a:t>Song Han, Jeff Pool, John Tran, and William J. Dally. Learning both weights and connections for efficient neural networks. 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CMTI12"/>
              </a:rPr>
              <a:t>Advances in Neural Information Processing Systems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MR12"/>
              </a:rPr>
              <a:t>, 2015-January:1135-1143, 2015.</a:t>
            </a:r>
            <a:endParaRPr lang="es-CR" sz="1000" dirty="0"/>
          </a:p>
        </p:txBody>
      </p:sp>
    </p:spTree>
    <p:extLst>
      <p:ext uri="{BB962C8B-B14F-4D97-AF65-F5344CB8AC3E}">
        <p14:creationId xmlns:p14="http://schemas.microsoft.com/office/powerpoint/2010/main" val="2566923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2745-A153-4ECD-9C04-484BED2F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Optimization Techniques</a:t>
            </a:r>
            <a:br>
              <a:rPr lang="en-US" sz="4400" dirty="0"/>
            </a:br>
            <a:r>
              <a:rPr lang="en-US" sz="4000" b="1" dirty="0"/>
              <a:t>Separable Convolution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A33FC-25E7-49CC-96DC-C7AE4E83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06" y="1791630"/>
            <a:ext cx="4357987" cy="1674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22042-B824-41A8-9174-AA323E0B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14" y="4536319"/>
            <a:ext cx="4357987" cy="1842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A72B8-772D-4E34-920E-381AD0371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7" y="4650337"/>
            <a:ext cx="4357987" cy="150661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AAAA189-4A87-4919-BB73-BE7943C7DE22}"/>
              </a:ext>
            </a:extLst>
          </p:cNvPr>
          <p:cNvSpPr/>
          <p:nvPr/>
        </p:nvSpPr>
        <p:spPr>
          <a:xfrm>
            <a:off x="5119428" y="3566650"/>
            <a:ext cx="327171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67027CCB-9449-4FE9-A31E-4398CD9BBF78}"/>
              </a:ext>
            </a:extLst>
          </p:cNvPr>
          <p:cNvSpPr/>
          <p:nvPr/>
        </p:nvSpPr>
        <p:spPr>
          <a:xfrm>
            <a:off x="5208911" y="5186100"/>
            <a:ext cx="475376" cy="43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03C4E-F8E3-4308-95D1-D808DFE52329}"/>
              </a:ext>
            </a:extLst>
          </p:cNvPr>
          <p:cNvSpPr txBox="1"/>
          <p:nvPr/>
        </p:nvSpPr>
        <p:spPr>
          <a:xfrm>
            <a:off x="0" y="6611779"/>
            <a:ext cx="103693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https://towardsdatascience.com/a-basic-introduction-to-separable-convolutions-b99ec3102728</a:t>
            </a:r>
          </a:p>
        </p:txBody>
      </p:sp>
    </p:spTree>
    <p:extLst>
      <p:ext uri="{BB962C8B-B14F-4D97-AF65-F5344CB8AC3E}">
        <p14:creationId xmlns:p14="http://schemas.microsoft.com/office/powerpoint/2010/main" val="2645220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9246-EE3A-4DA4-B7B5-E24F5EE8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Accuracy</a:t>
            </a:r>
            <a:endParaRPr lang="es-C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62A8144-75D5-412F-A02D-D6F6D597C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92733"/>
              </p:ext>
            </p:extLst>
          </p:nvPr>
        </p:nvGraphicFramePr>
        <p:xfrm>
          <a:off x="327172" y="2164360"/>
          <a:ext cx="10627342" cy="4110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9180">
                  <a:extLst>
                    <a:ext uri="{9D8B030D-6E8A-4147-A177-3AD203B41FA5}">
                      <a16:colId xmlns:a16="http://schemas.microsoft.com/office/drawing/2014/main" val="1218111456"/>
                    </a:ext>
                  </a:extLst>
                </a:gridCol>
                <a:gridCol w="937307">
                  <a:extLst>
                    <a:ext uri="{9D8B030D-6E8A-4147-A177-3AD203B41FA5}">
                      <a16:colId xmlns:a16="http://schemas.microsoft.com/office/drawing/2014/main" val="390148120"/>
                    </a:ext>
                  </a:extLst>
                </a:gridCol>
                <a:gridCol w="1304080">
                  <a:extLst>
                    <a:ext uri="{9D8B030D-6E8A-4147-A177-3AD203B41FA5}">
                      <a16:colId xmlns:a16="http://schemas.microsoft.com/office/drawing/2014/main" val="673293710"/>
                    </a:ext>
                  </a:extLst>
                </a:gridCol>
                <a:gridCol w="1616516">
                  <a:extLst>
                    <a:ext uri="{9D8B030D-6E8A-4147-A177-3AD203B41FA5}">
                      <a16:colId xmlns:a16="http://schemas.microsoft.com/office/drawing/2014/main" val="3552286843"/>
                    </a:ext>
                  </a:extLst>
                </a:gridCol>
                <a:gridCol w="855803">
                  <a:extLst>
                    <a:ext uri="{9D8B030D-6E8A-4147-A177-3AD203B41FA5}">
                      <a16:colId xmlns:a16="http://schemas.microsoft.com/office/drawing/2014/main" val="2617843161"/>
                    </a:ext>
                  </a:extLst>
                </a:gridCol>
                <a:gridCol w="1154654">
                  <a:extLst>
                    <a:ext uri="{9D8B030D-6E8A-4147-A177-3AD203B41FA5}">
                      <a16:colId xmlns:a16="http://schemas.microsoft.com/office/drawing/2014/main" val="1067291574"/>
                    </a:ext>
                  </a:extLst>
                </a:gridCol>
                <a:gridCol w="1073149">
                  <a:extLst>
                    <a:ext uri="{9D8B030D-6E8A-4147-A177-3AD203B41FA5}">
                      <a16:colId xmlns:a16="http://schemas.microsoft.com/office/drawing/2014/main" val="4050657409"/>
                    </a:ext>
                  </a:extLst>
                </a:gridCol>
                <a:gridCol w="2526653">
                  <a:extLst>
                    <a:ext uri="{9D8B030D-6E8A-4147-A177-3AD203B41FA5}">
                      <a16:colId xmlns:a16="http://schemas.microsoft.com/office/drawing/2014/main" val="2581730234"/>
                    </a:ext>
                  </a:extLst>
                </a:gridCol>
              </a:tblGrid>
              <a:tr h="84754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 err="1">
                          <a:effectLst/>
                        </a:rPr>
                        <a:t>Application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 err="1">
                          <a:effectLst/>
                        </a:rPr>
                        <a:t>Optimization</a:t>
                      </a:r>
                      <a:r>
                        <a:rPr lang="es-CR" sz="1400" b="1" u="none" strike="noStrike" dirty="0">
                          <a:effectLst/>
                        </a:rPr>
                        <a:t> </a:t>
                      </a:r>
                      <a:r>
                        <a:rPr lang="es-CR" sz="1400" b="1" u="none" strike="noStrike" dirty="0" err="1">
                          <a:effectLst/>
                        </a:rPr>
                        <a:t>Techinque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4289"/>
                  </a:ext>
                </a:extLst>
              </a:tr>
              <a:tr h="847547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 err="1">
                          <a:effectLst/>
                        </a:rPr>
                        <a:t>Baseline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>
                          <a:effectLst/>
                        </a:rPr>
                        <a:t>Red. In. </a:t>
                      </a:r>
                      <a:r>
                        <a:rPr lang="es-CR" sz="1400" b="1" u="none" strike="noStrike" dirty="0" err="1">
                          <a:effectLst/>
                        </a:rPr>
                        <a:t>Size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>
                          <a:effectLst/>
                        </a:rPr>
                        <a:t>Red. </a:t>
                      </a:r>
                      <a:r>
                        <a:rPr lang="es-CR" sz="1400" b="1" u="none" strike="noStrike" dirty="0" err="1">
                          <a:effectLst/>
                        </a:rPr>
                        <a:t>Layer</a:t>
                      </a:r>
                      <a:r>
                        <a:rPr lang="es-CR" sz="1400" b="1" u="none" strike="noStrike" dirty="0">
                          <a:effectLst/>
                        </a:rPr>
                        <a:t> </a:t>
                      </a:r>
                      <a:r>
                        <a:rPr lang="es-CR" sz="1400" b="1" u="none" strike="noStrike" dirty="0" err="1">
                          <a:effectLst/>
                        </a:rPr>
                        <a:t>Size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>
                          <a:effectLst/>
                        </a:rPr>
                        <a:t>Pruning</a:t>
                      </a:r>
                      <a:endParaRPr lang="es-CR" sz="14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>
                          <a:effectLst/>
                        </a:rPr>
                        <a:t>Sep. Conv.</a:t>
                      </a:r>
                      <a:endParaRPr lang="es-CR" sz="14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 err="1">
                          <a:effectLst/>
                        </a:rPr>
                        <a:t>Combined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1" u="none" strike="noStrike" dirty="0" err="1">
                          <a:effectLst/>
                        </a:rPr>
                        <a:t>Combined</a:t>
                      </a:r>
                      <a:r>
                        <a:rPr lang="es-CR" sz="1400" b="1" u="none" strike="noStrike" dirty="0">
                          <a:effectLst/>
                        </a:rPr>
                        <a:t> no Sep. </a:t>
                      </a:r>
                      <a:r>
                        <a:rPr lang="es-CR" sz="1400" b="1" u="none" strike="noStrike" dirty="0" err="1">
                          <a:effectLst/>
                        </a:rPr>
                        <a:t>Conv</a:t>
                      </a:r>
                      <a:r>
                        <a:rPr lang="es-CR" sz="1400" b="1" u="none" strike="noStrike" dirty="0">
                          <a:effectLst/>
                        </a:rPr>
                        <a:t>.</a:t>
                      </a:r>
                      <a:endParaRPr lang="es-CR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789940"/>
                  </a:ext>
                </a:extLst>
              </a:tr>
              <a:tr h="80517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Audio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0.9550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0.9650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0.9617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0.9500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0.9467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0.9650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0.9650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482529"/>
                  </a:ext>
                </a:extLst>
              </a:tr>
              <a:tr h="80517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Fruits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0.9761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0.9777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0.9774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0.9644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0.9785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0.9405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0.9423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6858898"/>
                  </a:ext>
                </a:extLst>
              </a:tr>
              <a:tr h="80517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Scene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0.8367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0.8450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0.8343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0.8413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0.8243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>
                          <a:effectLst/>
                        </a:rPr>
                        <a:t>0.8147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u="none" strike="noStrike" dirty="0">
                          <a:effectLst/>
                        </a:rPr>
                        <a:t>0.8550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9680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E9CA-A816-465B-B878-C21F183A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Performance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4EDE8-E04D-47E8-A2B1-F675E8DF5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063" y="1873844"/>
            <a:ext cx="8594725" cy="4261250"/>
          </a:xfrm>
        </p:spPr>
      </p:pic>
    </p:spTree>
    <p:extLst>
      <p:ext uri="{BB962C8B-B14F-4D97-AF65-F5344CB8AC3E}">
        <p14:creationId xmlns:p14="http://schemas.microsoft.com/office/powerpoint/2010/main" val="170319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69C8-296D-4112-8515-48352418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AA41-03CE-49E6-B5FC-DC222A216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Computing Paradigm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Tradeoff: Accuracy vs Performance &amp; Energy Efficiency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Error-Tolerant Applications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1619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E9CA-A816-465B-B878-C21F183A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Performance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7FB086-6776-4F90-AF29-EF6BA185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063" y="1873844"/>
            <a:ext cx="8594725" cy="4261250"/>
          </a:xfrm>
        </p:spPr>
      </p:pic>
    </p:spTree>
    <p:extLst>
      <p:ext uri="{BB962C8B-B14F-4D97-AF65-F5344CB8AC3E}">
        <p14:creationId xmlns:p14="http://schemas.microsoft.com/office/powerpoint/2010/main" val="1271527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E9CA-A816-465B-B878-C21F183A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Performance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DDBDF8-6114-444B-8615-0789F57CF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063" y="1873844"/>
            <a:ext cx="8594725" cy="4261250"/>
          </a:xfrm>
        </p:spPr>
      </p:pic>
    </p:spTree>
    <p:extLst>
      <p:ext uri="{BB962C8B-B14F-4D97-AF65-F5344CB8AC3E}">
        <p14:creationId xmlns:p14="http://schemas.microsoft.com/office/powerpoint/2010/main" val="1006074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10F6EB-83F3-404B-ADBF-006FCA9B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Energy Efficiency</a:t>
            </a:r>
            <a:endParaRPr lang="es-CR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1EFBA7-5A4A-4611-9618-5D70B084D1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59923877"/>
              </p:ext>
            </p:extLst>
          </p:nvPr>
        </p:nvGraphicFramePr>
        <p:xfrm>
          <a:off x="209725" y="2499919"/>
          <a:ext cx="3523377" cy="3452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4459">
                  <a:extLst>
                    <a:ext uri="{9D8B030D-6E8A-4147-A177-3AD203B41FA5}">
                      <a16:colId xmlns:a16="http://schemas.microsoft.com/office/drawing/2014/main" val="3693982622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3092477440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751382870"/>
                    </a:ext>
                  </a:extLst>
                </a:gridCol>
              </a:tblGrid>
              <a:tr h="2805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Optimization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>
                          <a:effectLst/>
                        </a:rPr>
                        <a:t>Power (W)</a:t>
                      </a:r>
                      <a:endParaRPr lang="es-CR" sz="1100" b="1" i="0" u="none" strike="noStrike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92353"/>
                  </a:ext>
                </a:extLst>
              </a:tr>
              <a:tr h="280585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Tensorflow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OpenVINO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3812436795"/>
                  </a:ext>
                </a:extLst>
              </a:tr>
              <a:tr h="16145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Baseline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>
                          <a:effectLst/>
                        </a:rPr>
                        <a:t>5.9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6.2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4164171802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 err="1">
                          <a:effectLst/>
                        </a:rPr>
                        <a:t>Reduced</a:t>
                      </a:r>
                      <a:r>
                        <a:rPr lang="es-CR" sz="1100" u="none" strike="noStrike" dirty="0">
                          <a:effectLst/>
                        </a:rPr>
                        <a:t> Input </a:t>
                      </a:r>
                      <a:r>
                        <a:rPr lang="es-CR" sz="1100" u="none" strike="noStrike" dirty="0" err="1">
                          <a:effectLst/>
                        </a:rPr>
                        <a:t>Size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6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6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2103097564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Reduced Layers Size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>
                          <a:effectLst/>
                        </a:rPr>
                        <a:t>6.1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6.1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833715104"/>
                  </a:ext>
                </a:extLst>
              </a:tr>
              <a:tr h="16145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Pruning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5.9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6.1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4156791113"/>
                  </a:ext>
                </a:extLst>
              </a:tr>
              <a:tr h="534449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>
                          <a:effectLst/>
                        </a:rPr>
                        <a:t>Separable </a:t>
                      </a:r>
                      <a:r>
                        <a:rPr lang="es-CR" sz="1100" u="none" strike="noStrike" dirty="0" err="1">
                          <a:effectLst/>
                        </a:rPr>
                        <a:t>Convolution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5.4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6.2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1356417765"/>
                  </a:ext>
                </a:extLst>
              </a:tr>
              <a:tr h="267224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Combined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5.9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1190053481"/>
                  </a:ext>
                </a:extLst>
              </a:tr>
              <a:tr h="935284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Combined without Separable Convolution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5.9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>
                          <a:effectLst/>
                        </a:rPr>
                        <a:t>6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3045960577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EF65BE8-2877-4CF3-BABE-4BD55651C6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179" y="2421223"/>
            <a:ext cx="7299039" cy="3618851"/>
          </a:xfrm>
        </p:spPr>
      </p:pic>
    </p:spTree>
    <p:extLst>
      <p:ext uri="{BB962C8B-B14F-4D97-AF65-F5344CB8AC3E}">
        <p14:creationId xmlns:p14="http://schemas.microsoft.com/office/powerpoint/2010/main" val="2568574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10F6EB-83F3-404B-ADBF-006FCA9B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Energy Efficiency</a:t>
            </a:r>
            <a:endParaRPr lang="es-CR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1EFBA7-5A4A-4611-9618-5D70B084D1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32780245"/>
              </p:ext>
            </p:extLst>
          </p:nvPr>
        </p:nvGraphicFramePr>
        <p:xfrm>
          <a:off x="209725" y="2499919"/>
          <a:ext cx="3523377" cy="34541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4459">
                  <a:extLst>
                    <a:ext uri="{9D8B030D-6E8A-4147-A177-3AD203B41FA5}">
                      <a16:colId xmlns:a16="http://schemas.microsoft.com/office/drawing/2014/main" val="3693982622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3092477440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751382870"/>
                    </a:ext>
                  </a:extLst>
                </a:gridCol>
              </a:tblGrid>
              <a:tr h="2805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Optimization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>
                          <a:effectLst/>
                        </a:rPr>
                        <a:t>Power (W)</a:t>
                      </a:r>
                      <a:endParaRPr lang="es-CR" sz="1100" b="1" i="0" u="none" strike="noStrike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92353"/>
                  </a:ext>
                </a:extLst>
              </a:tr>
              <a:tr h="280585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Tensorflow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OpenVINO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3812436795"/>
                  </a:ext>
                </a:extLst>
              </a:tr>
              <a:tr h="16145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Baseline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4171802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 err="1">
                          <a:effectLst/>
                        </a:rPr>
                        <a:t>Reduced</a:t>
                      </a:r>
                      <a:r>
                        <a:rPr lang="es-CR" sz="1100" u="none" strike="noStrike" dirty="0">
                          <a:effectLst/>
                        </a:rPr>
                        <a:t> Input </a:t>
                      </a:r>
                      <a:r>
                        <a:rPr lang="es-CR" sz="1100" u="none" strike="noStrike" dirty="0" err="1">
                          <a:effectLst/>
                        </a:rPr>
                        <a:t>Size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3097564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Reduced Layers Size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715104"/>
                  </a:ext>
                </a:extLst>
              </a:tr>
              <a:tr h="16145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Pruning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91113"/>
                  </a:ext>
                </a:extLst>
              </a:tr>
              <a:tr h="534449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Separable Convolution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17765"/>
                  </a:ext>
                </a:extLst>
              </a:tr>
              <a:tr h="267224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Combined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0053481"/>
                  </a:ext>
                </a:extLst>
              </a:tr>
              <a:tr h="935284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Combined without Separable Convolution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960577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EF65BE8-2877-4CF3-BABE-4BD55651C6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89179" y="2421223"/>
            <a:ext cx="7299038" cy="3618851"/>
          </a:xfrm>
        </p:spPr>
      </p:pic>
    </p:spTree>
    <p:extLst>
      <p:ext uri="{BB962C8B-B14F-4D97-AF65-F5344CB8AC3E}">
        <p14:creationId xmlns:p14="http://schemas.microsoft.com/office/powerpoint/2010/main" val="405361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10F6EB-83F3-404B-ADBF-006FCA9B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Energy Efficiency</a:t>
            </a:r>
            <a:endParaRPr lang="es-CR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1EFBA7-5A4A-4611-9618-5D70B084D1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9326340"/>
              </p:ext>
            </p:extLst>
          </p:nvPr>
        </p:nvGraphicFramePr>
        <p:xfrm>
          <a:off x="209725" y="2499919"/>
          <a:ext cx="3523377" cy="34541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4459">
                  <a:extLst>
                    <a:ext uri="{9D8B030D-6E8A-4147-A177-3AD203B41FA5}">
                      <a16:colId xmlns:a16="http://schemas.microsoft.com/office/drawing/2014/main" val="3693982622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3092477440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751382870"/>
                    </a:ext>
                  </a:extLst>
                </a:gridCol>
              </a:tblGrid>
              <a:tr h="2805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Optimization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>
                          <a:effectLst/>
                        </a:rPr>
                        <a:t>Power (W)</a:t>
                      </a:r>
                      <a:endParaRPr lang="es-CR" sz="1100" b="1" i="0" u="none" strike="noStrike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92353"/>
                  </a:ext>
                </a:extLst>
              </a:tr>
              <a:tr h="280585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Tensorflow</a:t>
                      </a:r>
                      <a:r>
                        <a:rPr lang="es-CR" sz="1100" b="1" u="none" strike="noStrike" dirty="0">
                          <a:effectLst/>
                        </a:rPr>
                        <a:t> 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u="none" strike="noStrike" dirty="0" err="1">
                          <a:effectLst/>
                        </a:rPr>
                        <a:t>OpenVINO</a:t>
                      </a:r>
                      <a:endParaRPr lang="es-CR" sz="1100" b="1" i="0" u="none" strike="noStrike" dirty="0">
                        <a:solidFill>
                          <a:srgbClr val="000000"/>
                        </a:solidFill>
                        <a:effectLst/>
                        <a:latin typeface="CMBX12"/>
                      </a:endParaRPr>
                    </a:p>
                  </a:txBody>
                  <a:tcPr marL="8627" marR="8627" marT="8627" marB="0" anchor="ctr"/>
                </a:tc>
                <a:extLst>
                  <a:ext uri="{0D108BD9-81ED-4DB2-BD59-A6C34878D82A}">
                    <a16:rowId xmlns:a16="http://schemas.microsoft.com/office/drawing/2014/main" val="3812436795"/>
                  </a:ext>
                </a:extLst>
              </a:tr>
              <a:tr h="16145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Baseline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4171802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 err="1">
                          <a:effectLst/>
                        </a:rPr>
                        <a:t>Reduced</a:t>
                      </a:r>
                      <a:r>
                        <a:rPr lang="es-CR" sz="1100" u="none" strike="noStrike" dirty="0">
                          <a:effectLst/>
                        </a:rPr>
                        <a:t> Input </a:t>
                      </a:r>
                      <a:r>
                        <a:rPr lang="es-CR" sz="1100" u="none" strike="noStrike" dirty="0" err="1">
                          <a:effectLst/>
                        </a:rPr>
                        <a:t>Size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3097564"/>
                  </a:ext>
                </a:extLst>
              </a:tr>
              <a:tr h="400836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 dirty="0" err="1">
                          <a:effectLst/>
                        </a:rPr>
                        <a:t>Reduced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r>
                        <a:rPr lang="es-CR" sz="1100" u="none" strike="noStrike" dirty="0" err="1">
                          <a:effectLst/>
                        </a:rPr>
                        <a:t>Layers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r>
                        <a:rPr lang="es-CR" sz="1100" u="none" strike="noStrike" dirty="0" err="1">
                          <a:effectLst/>
                        </a:rPr>
                        <a:t>Size</a:t>
                      </a:r>
                      <a:r>
                        <a:rPr lang="es-CR" sz="1100" u="none" strike="noStrike" dirty="0">
                          <a:effectLst/>
                        </a:rPr>
                        <a:t> 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715104"/>
                  </a:ext>
                </a:extLst>
              </a:tr>
              <a:tr h="161455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Pruning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791113"/>
                  </a:ext>
                </a:extLst>
              </a:tr>
              <a:tr h="534449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Separable Convolution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17765"/>
                  </a:ext>
                </a:extLst>
              </a:tr>
              <a:tr h="267224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Combined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0053481"/>
                  </a:ext>
                </a:extLst>
              </a:tr>
              <a:tr h="935284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u="none" strike="noStrike">
                          <a:effectLst/>
                        </a:rPr>
                        <a:t>Combined without Separable Convolution 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MR12"/>
                      </a:endParaRPr>
                    </a:p>
                  </a:txBody>
                  <a:tcPr marL="8627" marR="8627" marT="862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960577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EF65BE8-2877-4CF3-BABE-4BD55651C6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89179" y="2421223"/>
            <a:ext cx="7299038" cy="3618851"/>
          </a:xfrm>
        </p:spPr>
      </p:pic>
    </p:spTree>
    <p:extLst>
      <p:ext uri="{BB962C8B-B14F-4D97-AF65-F5344CB8AC3E}">
        <p14:creationId xmlns:p14="http://schemas.microsoft.com/office/powerpoint/2010/main" val="177032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F50-00AD-4730-8788-2246BC83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Quantization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302564-B01E-461C-8D95-382EE92C9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885741"/>
            <a:ext cx="8594725" cy="22374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CAC6D-7684-4ED0-81E5-2437946B21C0}"/>
              </a:ext>
            </a:extLst>
          </p:cNvPr>
          <p:cNvSpPr txBox="1"/>
          <p:nvPr/>
        </p:nvSpPr>
        <p:spPr>
          <a:xfrm>
            <a:off x="5202" y="6611779"/>
            <a:ext cx="61029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http://simplecore-dev.intel.com/ai/wp-content/uploads/sites/71/flex_blog_fig_6.png</a:t>
            </a:r>
          </a:p>
        </p:txBody>
      </p:sp>
    </p:spTree>
    <p:extLst>
      <p:ext uri="{BB962C8B-B14F-4D97-AF65-F5344CB8AC3E}">
        <p14:creationId xmlns:p14="http://schemas.microsoft.com/office/powerpoint/2010/main" val="2456688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F50-00AD-4730-8788-2246BC83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Quantization</a:t>
            </a:r>
            <a:endParaRPr lang="es-C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5AF501-3670-4965-8100-BFDF21D9A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36" y="2062952"/>
            <a:ext cx="5041784" cy="40334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D17796-5E1E-4503-B0AB-A6AC4F9AAD42}"/>
              </a:ext>
            </a:extLst>
          </p:cNvPr>
          <p:cNvSpPr txBox="1"/>
          <p:nvPr/>
        </p:nvSpPr>
        <p:spPr>
          <a:xfrm>
            <a:off x="0" y="6611779"/>
            <a:ext cx="84917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https://docs.openvinotoolkit.org/latest/omz_models_intel_weld_porosity_detection_0001_description_weld_porosity_detection_0001.html</a:t>
            </a:r>
          </a:p>
        </p:txBody>
      </p:sp>
    </p:spTree>
    <p:extLst>
      <p:ext uri="{BB962C8B-B14F-4D97-AF65-F5344CB8AC3E}">
        <p14:creationId xmlns:p14="http://schemas.microsoft.com/office/powerpoint/2010/main" val="1354624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F50-00AD-4730-8788-2246BC83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Quantization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CCEA19-E455-42F2-9523-843E4A2E6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2755" y="1975854"/>
            <a:ext cx="7336412" cy="4122942"/>
          </a:xfrm>
        </p:spPr>
      </p:pic>
    </p:spTree>
    <p:extLst>
      <p:ext uri="{BB962C8B-B14F-4D97-AF65-F5344CB8AC3E}">
        <p14:creationId xmlns:p14="http://schemas.microsoft.com/office/powerpoint/2010/main" val="1063044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EE1A3-6E77-4FD3-8871-5D10BDE4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C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829AF-AA92-4E48-A2F7-5A8D5AC3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728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0E24F-6BFB-4FA8-95B2-AFCC6CF0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541" y="1253331"/>
            <a:ext cx="85953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Algorithmic transformation can be done with </a:t>
            </a:r>
            <a:r>
              <a:rPr lang="en-US" sz="2400" dirty="0" err="1"/>
              <a:t>OpenVINO</a:t>
            </a:r>
            <a:r>
              <a:rPr lang="en-US" sz="2400" dirty="0"/>
              <a:t> and the Myriad X VPU.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Manual effort is required to change the code. Not easy to automate.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Traditional DNN need to be converted to CNN to be able process in batches.</a:t>
            </a:r>
          </a:p>
          <a:p>
            <a:r>
              <a:rPr lang="en-US" sz="2400" dirty="0"/>
              <a:t>Mixed results.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PC: CPU 4/5, Myriad: 0/5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RPi 3: 1/5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RPi 4: 2/5</a:t>
            </a:r>
          </a:p>
          <a:p>
            <a:r>
              <a:rPr lang="en-US" sz="2400" dirty="0"/>
              <a:t>Loosely coupled accelerator hinders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USB2 is 4.6x slower than USB3.</a:t>
            </a:r>
          </a:p>
        </p:txBody>
      </p:sp>
    </p:spTree>
    <p:extLst>
      <p:ext uri="{BB962C8B-B14F-4D97-AF65-F5344CB8AC3E}">
        <p14:creationId xmlns:p14="http://schemas.microsoft.com/office/powerpoint/2010/main" val="31445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10E2-9494-40FE-AF87-DCFB06C8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B945-3762-4C3B-9BED-35928687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Use of neural networks to accelerate error-tolerant applications.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Use of approximate computing to accelerate machine learning application.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6552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19DC-86AC-4EF7-9547-7BBD3DA4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483" y="1278498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Applications with smaller neural networks don’t take full advantage of the neural stick, data transfer bottle-necks performance.</a:t>
            </a:r>
            <a:endParaRPr lang="es-CR" sz="2400" dirty="0"/>
          </a:p>
          <a:p>
            <a:r>
              <a:rPr lang="es-CR" sz="2400" dirty="0" err="1"/>
              <a:t>Optimization</a:t>
            </a:r>
            <a:r>
              <a:rPr lang="es-CR" sz="2400" dirty="0"/>
              <a:t> </a:t>
            </a:r>
            <a:r>
              <a:rPr lang="es-CR" sz="2400" dirty="0" err="1"/>
              <a:t>techniques</a:t>
            </a:r>
            <a:r>
              <a:rPr lang="es-CR" sz="2400" dirty="0"/>
              <a:t> </a:t>
            </a:r>
            <a:r>
              <a:rPr lang="es-CR" sz="2400" dirty="0" err="1"/>
              <a:t>improve</a:t>
            </a:r>
            <a:r>
              <a:rPr lang="es-CR" sz="2400" dirty="0"/>
              <a:t> performance as </a:t>
            </a:r>
            <a:r>
              <a:rPr lang="es-CR" sz="2400" dirty="0" err="1"/>
              <a:t>long</a:t>
            </a:r>
            <a:r>
              <a:rPr lang="es-CR" sz="2400" dirty="0"/>
              <a:t> as </a:t>
            </a:r>
            <a:r>
              <a:rPr lang="es-CR" sz="2400" dirty="0" err="1"/>
              <a:t>application</a:t>
            </a:r>
            <a:r>
              <a:rPr lang="es-CR" sz="2400" dirty="0"/>
              <a:t> </a:t>
            </a:r>
            <a:r>
              <a:rPr lang="es-CR" sz="2400" dirty="0" err="1"/>
              <a:t>is</a:t>
            </a:r>
            <a:r>
              <a:rPr lang="es-CR" sz="2400" dirty="0"/>
              <a:t> </a:t>
            </a:r>
            <a:r>
              <a:rPr lang="es-CR" sz="2400" dirty="0" err="1"/>
              <a:t>not</a:t>
            </a:r>
            <a:r>
              <a:rPr lang="es-CR" sz="2400" dirty="0"/>
              <a:t> </a:t>
            </a:r>
            <a:r>
              <a:rPr lang="es-CR" sz="2400" dirty="0" err="1"/>
              <a:t>bottle-necked</a:t>
            </a:r>
            <a:r>
              <a:rPr lang="es-CR" sz="2400" dirty="0"/>
              <a:t>.</a:t>
            </a:r>
          </a:p>
          <a:p>
            <a:pPr lvl="1"/>
            <a:r>
              <a:rPr lang="es-CR" sz="2200" dirty="0" err="1"/>
              <a:t>Recommended</a:t>
            </a:r>
            <a:r>
              <a:rPr lang="es-CR" sz="2200" dirty="0"/>
              <a:t> </a:t>
            </a:r>
            <a:r>
              <a:rPr lang="es-CR" sz="2200" dirty="0" err="1"/>
              <a:t>optimizations</a:t>
            </a:r>
            <a:r>
              <a:rPr lang="es-CR" sz="2200" dirty="0"/>
              <a:t> </a:t>
            </a:r>
            <a:r>
              <a:rPr lang="es-CR" sz="2200" dirty="0" err="1"/>
              <a:t>for</a:t>
            </a:r>
            <a:r>
              <a:rPr lang="es-CR" sz="2200" dirty="0"/>
              <a:t> </a:t>
            </a:r>
            <a:r>
              <a:rPr lang="es-CR" sz="2200" dirty="0" err="1"/>
              <a:t>OpenVINO</a:t>
            </a:r>
            <a:r>
              <a:rPr lang="es-CR" sz="2200" dirty="0"/>
              <a:t> and </a:t>
            </a:r>
            <a:r>
              <a:rPr lang="es-CR" sz="2200" dirty="0" err="1"/>
              <a:t>the</a:t>
            </a:r>
            <a:r>
              <a:rPr lang="es-CR" sz="2200" dirty="0"/>
              <a:t> NCS2 are </a:t>
            </a:r>
            <a:r>
              <a:rPr lang="es-CR" sz="2200" dirty="0" err="1"/>
              <a:t>reducing</a:t>
            </a:r>
            <a:r>
              <a:rPr lang="es-CR" sz="2200" dirty="0"/>
              <a:t> </a:t>
            </a:r>
            <a:r>
              <a:rPr lang="es-CR" sz="2200" dirty="0" err="1"/>
              <a:t>the</a:t>
            </a:r>
            <a:r>
              <a:rPr lang="es-CR" sz="2200" dirty="0"/>
              <a:t> input </a:t>
            </a:r>
            <a:r>
              <a:rPr lang="es-CR" sz="2200" dirty="0" err="1"/>
              <a:t>size</a:t>
            </a:r>
            <a:r>
              <a:rPr lang="es-CR" sz="2200" dirty="0"/>
              <a:t> and </a:t>
            </a:r>
            <a:r>
              <a:rPr lang="es-CR" sz="2200" dirty="0" err="1"/>
              <a:t>reducing</a:t>
            </a:r>
            <a:r>
              <a:rPr lang="es-CR" sz="2200" dirty="0"/>
              <a:t> </a:t>
            </a:r>
            <a:r>
              <a:rPr lang="es-CR" sz="2200" dirty="0" err="1"/>
              <a:t>the</a:t>
            </a:r>
            <a:r>
              <a:rPr lang="es-CR" sz="2200" dirty="0"/>
              <a:t> </a:t>
            </a:r>
            <a:r>
              <a:rPr lang="es-CR" sz="2200" dirty="0" err="1"/>
              <a:t>layers</a:t>
            </a:r>
            <a:r>
              <a:rPr lang="es-CR" sz="2200" dirty="0"/>
              <a:t> </a:t>
            </a:r>
            <a:r>
              <a:rPr lang="es-CR" sz="2200" dirty="0" err="1"/>
              <a:t>size</a:t>
            </a:r>
            <a:r>
              <a:rPr lang="es-CR" sz="2200" dirty="0"/>
              <a:t>.</a:t>
            </a:r>
          </a:p>
          <a:p>
            <a:pPr lvl="1"/>
            <a:r>
              <a:rPr lang="es-CR" sz="2200" dirty="0" err="1"/>
              <a:t>Pruning</a:t>
            </a:r>
            <a:r>
              <a:rPr lang="es-CR" sz="2200" dirty="0"/>
              <a:t> </a:t>
            </a:r>
            <a:r>
              <a:rPr lang="es-CR" sz="2200" dirty="0" err="1"/>
              <a:t>is</a:t>
            </a:r>
            <a:r>
              <a:rPr lang="es-CR" sz="2200" dirty="0"/>
              <a:t> </a:t>
            </a:r>
            <a:r>
              <a:rPr lang="es-CR" sz="2200" dirty="0" err="1"/>
              <a:t>not</a:t>
            </a:r>
            <a:r>
              <a:rPr lang="es-CR" sz="2200" dirty="0"/>
              <a:t> </a:t>
            </a:r>
            <a:r>
              <a:rPr lang="es-CR" sz="2200" dirty="0" err="1"/>
              <a:t>supported</a:t>
            </a:r>
            <a:r>
              <a:rPr lang="es-CR" sz="2200" dirty="0"/>
              <a:t>.</a:t>
            </a:r>
          </a:p>
          <a:p>
            <a:pPr lvl="1"/>
            <a:r>
              <a:rPr lang="es-CR" sz="2200" dirty="0"/>
              <a:t>Separable </a:t>
            </a:r>
            <a:r>
              <a:rPr lang="es-CR" sz="2200" dirty="0" err="1"/>
              <a:t>convolution</a:t>
            </a:r>
            <a:r>
              <a:rPr lang="es-CR" sz="2200" dirty="0"/>
              <a:t> </a:t>
            </a:r>
            <a:r>
              <a:rPr lang="es-CR" sz="2200" dirty="0" err="1"/>
              <a:t>hinders</a:t>
            </a:r>
            <a:r>
              <a:rPr lang="es-CR" sz="2200" dirty="0"/>
              <a:t> performance.</a:t>
            </a:r>
          </a:p>
          <a:p>
            <a:r>
              <a:rPr lang="es-CR" sz="2400" dirty="0" err="1"/>
              <a:t>OpenVINO</a:t>
            </a:r>
            <a:r>
              <a:rPr lang="es-CR" sz="2400" dirty="0"/>
              <a:t> and </a:t>
            </a:r>
            <a:r>
              <a:rPr lang="es-CR" sz="2400" dirty="0" err="1"/>
              <a:t>the</a:t>
            </a:r>
            <a:r>
              <a:rPr lang="es-CR" sz="2400" dirty="0"/>
              <a:t> </a:t>
            </a:r>
            <a:r>
              <a:rPr lang="es-CR" sz="2400" dirty="0" err="1"/>
              <a:t>Myriad</a:t>
            </a:r>
            <a:r>
              <a:rPr lang="es-CR" sz="2400" dirty="0"/>
              <a:t> X </a:t>
            </a:r>
            <a:r>
              <a:rPr lang="es-CR" sz="2400" dirty="0" err="1"/>
              <a:t>accelerator</a:t>
            </a:r>
            <a:r>
              <a:rPr lang="es-CR" sz="2400" dirty="0"/>
              <a:t> can </a:t>
            </a:r>
            <a:r>
              <a:rPr lang="es-CR" sz="2400" dirty="0" err="1"/>
              <a:t>improve</a:t>
            </a:r>
            <a:r>
              <a:rPr lang="es-CR" sz="2400" dirty="0"/>
              <a:t> performance </a:t>
            </a:r>
            <a:r>
              <a:rPr lang="es-CR" sz="2400" dirty="0" err="1"/>
              <a:t>significantly</a:t>
            </a:r>
            <a:r>
              <a:rPr lang="es-CR" sz="2400" dirty="0"/>
              <a:t> vs running in </a:t>
            </a:r>
            <a:r>
              <a:rPr lang="es-CR" sz="2400" dirty="0" err="1"/>
              <a:t>the</a:t>
            </a:r>
            <a:r>
              <a:rPr lang="es-CR" sz="2400" dirty="0"/>
              <a:t> CPU.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3136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9BA1-824B-4E1B-8E8C-F0FD3D9F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BONUS </a:t>
            </a:r>
            <a:r>
              <a:rPr lang="en-US" dirty="0"/>
              <a:t>Power Consumption Logging Setup</a:t>
            </a:r>
            <a:endParaRPr lang="es-CR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81FDC9-25E5-4BAA-86D8-5C6AD8E7C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2" b="1120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E33BF-FE08-467D-B621-E8E31D4BE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Neural Network trained to read the digits from the power meter using a video feed.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3258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F21E-C8C6-4D0E-9F49-48BB69D6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6CC3B-50C5-4E5C-88E6-5C96B0EF7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9971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F482-609F-4E9B-A0FD-44ECA593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B28D-03B7-40E1-8BFC-731F6D760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40144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4F42-C14A-40B7-9647-BC83006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Parrot Transformation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72129-65D1-4E51-AD91-6B25C92B9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43" y="2603241"/>
            <a:ext cx="10636369" cy="28435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BE730-0C7A-4513-B42C-35791667F863}"/>
              </a:ext>
            </a:extLst>
          </p:cNvPr>
          <p:cNvSpPr txBox="1"/>
          <p:nvPr/>
        </p:nvSpPr>
        <p:spPr>
          <a:xfrm>
            <a:off x="0" y="6457890"/>
            <a:ext cx="10954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 err="1"/>
              <a:t>Hadi</a:t>
            </a:r>
            <a:r>
              <a:rPr lang="es-CR" sz="1000" dirty="0"/>
              <a:t> </a:t>
            </a:r>
            <a:r>
              <a:rPr lang="es-CR" sz="1000" dirty="0" err="1"/>
              <a:t>Esmaeilzadeh</a:t>
            </a:r>
            <a:r>
              <a:rPr lang="es-CR" sz="1000" dirty="0"/>
              <a:t>, </a:t>
            </a:r>
            <a:r>
              <a:rPr lang="es-CR" sz="1000" dirty="0" err="1"/>
              <a:t>Adrian</a:t>
            </a:r>
            <a:r>
              <a:rPr lang="es-CR" sz="1000" dirty="0"/>
              <a:t> Sampson, Luis </a:t>
            </a:r>
            <a:r>
              <a:rPr lang="es-CR" sz="1000" dirty="0" err="1"/>
              <a:t>Ceze</a:t>
            </a:r>
            <a:r>
              <a:rPr lang="es-CR" sz="1000" dirty="0"/>
              <a:t>, and Doug Burger. Neural </a:t>
            </a:r>
            <a:r>
              <a:rPr lang="es-CR" sz="1000" dirty="0" err="1"/>
              <a:t>acceleration</a:t>
            </a:r>
            <a:r>
              <a:rPr lang="es-CR" sz="1000" dirty="0"/>
              <a:t> </a:t>
            </a:r>
            <a:r>
              <a:rPr lang="es-CR" sz="1000" dirty="0" err="1"/>
              <a:t>for</a:t>
            </a:r>
            <a:r>
              <a:rPr lang="es-CR" sz="1000" dirty="0"/>
              <a:t> general-</a:t>
            </a:r>
            <a:r>
              <a:rPr lang="es-CR" sz="1000" dirty="0" err="1"/>
              <a:t>purpose</a:t>
            </a:r>
            <a:r>
              <a:rPr lang="es-CR" sz="1000" dirty="0"/>
              <a:t> </a:t>
            </a:r>
            <a:r>
              <a:rPr lang="es-CR" sz="1000" dirty="0" err="1"/>
              <a:t>approximate</a:t>
            </a:r>
            <a:r>
              <a:rPr lang="es-CR" sz="1000" dirty="0"/>
              <a:t> </a:t>
            </a:r>
            <a:r>
              <a:rPr lang="es-CR" sz="1000" dirty="0" err="1"/>
              <a:t>programs</a:t>
            </a:r>
            <a:r>
              <a:rPr lang="es-CR" sz="1000" dirty="0"/>
              <a:t>. </a:t>
            </a:r>
            <a:r>
              <a:rPr lang="es-CR" sz="1000" dirty="0" err="1"/>
              <a:t>Proceedings</a:t>
            </a:r>
            <a:r>
              <a:rPr lang="es-CR" sz="1000" dirty="0"/>
              <a:t> - 2012 IEEE/ACM 45th International </a:t>
            </a:r>
            <a:r>
              <a:rPr lang="es-CR" sz="1000" dirty="0" err="1"/>
              <a:t>Symposium</a:t>
            </a:r>
            <a:r>
              <a:rPr lang="es-CR" sz="1000" dirty="0"/>
              <a:t> </a:t>
            </a:r>
            <a:r>
              <a:rPr lang="es-CR" sz="1000" dirty="0" err="1"/>
              <a:t>on</a:t>
            </a:r>
            <a:r>
              <a:rPr lang="es-CR" sz="1000" dirty="0"/>
              <a:t> </a:t>
            </a:r>
            <a:r>
              <a:rPr lang="es-CR" sz="1000" dirty="0" err="1"/>
              <a:t>Microarchitecture</a:t>
            </a:r>
            <a:r>
              <a:rPr lang="es-CR" sz="1000" dirty="0"/>
              <a:t>, MICRO 2012, </a:t>
            </a:r>
            <a:r>
              <a:rPr lang="es-CR" sz="1000" dirty="0" err="1"/>
              <a:t>pages</a:t>
            </a:r>
            <a:r>
              <a:rPr lang="es-CR" sz="1000" dirty="0"/>
              <a:t> 449-460, 2012.</a:t>
            </a:r>
          </a:p>
        </p:txBody>
      </p:sp>
    </p:spTree>
    <p:extLst>
      <p:ext uri="{BB962C8B-B14F-4D97-AF65-F5344CB8AC3E}">
        <p14:creationId xmlns:p14="http://schemas.microsoft.com/office/powerpoint/2010/main" val="406664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3518-D358-488C-B5E1-882CE12B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3C566-E03B-4DEE-BBB4-38232351A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9345168" cy="21727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,)))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4DA96-13C7-49DC-83D9-82240EEFD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4001549"/>
            <a:ext cx="9345168" cy="21785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(Conv2D(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(1,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=(1,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buNone/>
            </a:pP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,1)))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(Conv2D(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(1,1),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=(1,1),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padding='valid', activation='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2A194D-BA12-4675-B158-7A6AA092E39F}"/>
              </a:ext>
            </a:extLst>
          </p:cNvPr>
          <p:cNvCxnSpPr/>
          <p:nvPr/>
        </p:nvCxnSpPr>
        <p:spPr>
          <a:xfrm>
            <a:off x="550506" y="3554963"/>
            <a:ext cx="102076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62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Procedural Code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 i++)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outputs[i]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ErrorTolerantFunction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(inputs[i]);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5176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Algorithmic Transformation – DNN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 i++)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[0] = inputs[i];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outputs[i]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[0];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864690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Algorithmic Transformation – CNN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 i += BLOCK_SIZE)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[b] = inputs[i + b];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outputs[i + b]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[b];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418973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0" y="365760"/>
            <a:ext cx="10407215" cy="1325562"/>
          </a:xfrm>
        </p:spPr>
        <p:txBody>
          <a:bodyPr>
            <a:no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Algorithmic Transformation – CNN Async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i += BLOCK_SIZE)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infer_request_is_active_and_ready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[ir]))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outputs[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iters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 + b] =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[ir][b];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input_buffer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[ir][b] = inputs[i + b];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[ir]-&gt;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StartAsync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iters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 = i;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ir++;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(ir ==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ir = 0;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346600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CD2F-6438-4CD0-8EE5-C068BF20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Focus </a:t>
            </a:r>
            <a:r>
              <a:rPr lang="es-CR" dirty="0" err="1"/>
              <a:t>of</a:t>
            </a:r>
            <a:r>
              <a:rPr lang="es-CR" dirty="0"/>
              <a:t> </a:t>
            </a:r>
            <a:r>
              <a:rPr lang="es-CR" dirty="0" err="1"/>
              <a:t>this</a:t>
            </a:r>
            <a:r>
              <a:rPr lang="es-CR" dirty="0"/>
              <a:t> </a:t>
            </a:r>
            <a:r>
              <a:rPr lang="es-CR" dirty="0" err="1"/>
              <a:t>Work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ED2EA-2F04-4862-939B-F9DE5841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Are </a:t>
            </a:r>
            <a:r>
              <a:rPr lang="en-US" sz="2800" dirty="0" err="1"/>
              <a:t>OpenVINO</a:t>
            </a:r>
            <a:r>
              <a:rPr lang="en-US" sz="2800" dirty="0"/>
              <a:t> and Myriad X suitable to accelerate error-tolerant applications?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Can approximate computing techniques be utilized to improve the performance of machine learning applications deployed using </a:t>
            </a:r>
            <a:r>
              <a:rPr lang="en-US" sz="2800" dirty="0" err="1"/>
              <a:t>OpenVINO</a:t>
            </a:r>
            <a:r>
              <a:rPr lang="en-US" sz="2800" dirty="0"/>
              <a:t> and the Myriad X VPU?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3567845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56CA-592B-4E25-8A9A-48B41ECD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Topologies</a:t>
            </a:r>
            <a:endParaRPr lang="es-CR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D29251A-1A8D-4B5A-AC12-3014F5AE7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941703"/>
              </p:ext>
            </p:extLst>
          </p:nvPr>
        </p:nvGraphicFramePr>
        <p:xfrm>
          <a:off x="345233" y="2575249"/>
          <a:ext cx="10609277" cy="3023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11">
                  <a:extLst>
                    <a:ext uri="{9D8B030D-6E8A-4147-A177-3AD203B41FA5}">
                      <a16:colId xmlns:a16="http://schemas.microsoft.com/office/drawing/2014/main" val="2460403839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4243679487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1056275876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2742286791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3427705236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4178815336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2748291170"/>
                    </a:ext>
                  </a:extLst>
                </a:gridCol>
              </a:tblGrid>
              <a:tr h="431874">
                <a:tc>
                  <a:txBody>
                    <a:bodyPr/>
                    <a:lstStyle/>
                    <a:p>
                      <a:pPr algn="ctr"/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NN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R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latin typeface="+mn-lt"/>
                        </a:rPr>
                        <a:t>NN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R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latin typeface="+mn-lt"/>
                        </a:rPr>
                        <a:t>NN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99076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Application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Topology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Topology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Topology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33776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blackscholes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6-20-1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6-20-20-1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6-20-20-20-1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1001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258258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inversek2j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2-8-2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2-8-8-2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2-8-8-8-2 </a:t>
                      </a:r>
                      <a:endParaRPr lang="en-US" sz="1400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321247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jmeint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18-32-8-1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18-32-16-8-1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18-32-16-16-8-1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1553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89823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kmeans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6-8-4-1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6-8-6-4-1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6-8-6-6-4-1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3472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sobel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9-8-8-1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9-8-8-8-1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</a:t>
                      </a:r>
                      <a:endParaRPr lang="en-US" sz="1400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10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747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ACE1-A868-4B52-AFE2-A79B65E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Topologies – Comparison</a:t>
            </a:r>
            <a:br>
              <a:rPr lang="en-US" dirty="0"/>
            </a:br>
            <a:endParaRPr lang="es-C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5F0E7F-AF79-40D2-BE01-5C3DA2BA0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836" y="1691322"/>
            <a:ext cx="7400712" cy="24382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EDAA01C-5700-4B97-96D9-766C66937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4389376"/>
            <a:ext cx="7493000" cy="24686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B94B67-7850-4731-A020-D35F791A0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350" y="4389374"/>
            <a:ext cx="4581478" cy="24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0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5BCD-1A92-457C-92B3-9B404151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Objectives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D875-920B-48EA-84CC-919BA6D2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Main Objective: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Evaluate an off-the-shelf accelerator and readily available machine learning frameworks by implementing algorithmic transformations on error-tolerant applications, and improve the performance and energy efficiency of machine learning applications using approximate computing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98048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557E-BD59-4E55-8C63-58DAF8D3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Objectives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69C9-A500-4100-B7AA-7A0627B7B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Specific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Evaluate the </a:t>
            </a:r>
            <a:r>
              <a:rPr lang="en-US" sz="1800" dirty="0" err="1"/>
              <a:t>OpenVINO</a:t>
            </a:r>
            <a:r>
              <a:rPr lang="en-US" sz="1800" dirty="0"/>
              <a:t> toolkit in a PC and in a </a:t>
            </a:r>
            <a:r>
              <a:rPr lang="en-US" sz="1800" dirty="0" err="1"/>
              <a:t>Rapspberry</a:t>
            </a:r>
            <a:r>
              <a:rPr lang="en-US" sz="1800" dirty="0"/>
              <a:t> Pi, using the Intel Neural Compute Stick 2, to understand if it is a viable alternative to apply the algorithmic transformation approximate computing technique on error-tolerant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Improve the performance of a subset of five error-tolerant applications of the </a:t>
            </a:r>
            <a:r>
              <a:rPr lang="en-US" sz="1800" dirty="0" err="1"/>
              <a:t>AxBench</a:t>
            </a:r>
            <a:r>
              <a:rPr lang="en-US" sz="1800" dirty="0"/>
              <a:t> test-suite by applying the algorithmic transformation approximate computing technique in said applications using the </a:t>
            </a:r>
            <a:r>
              <a:rPr lang="en-US" sz="1800" dirty="0" err="1"/>
              <a:t>OpenVINO</a:t>
            </a:r>
            <a:r>
              <a:rPr lang="en-US" sz="1800" dirty="0"/>
              <a:t> toolkit and running them in the Intel Neural Compute Stick 2.</a:t>
            </a:r>
          </a:p>
          <a:p>
            <a:pPr marL="274320" lvl="1" indent="0">
              <a:buNone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Implement a set of approximate computing techniques to optimize the performance and energy efficiency of the neural networks in the a set of machine learning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Evaluate the performance and energy efficiency of </a:t>
            </a:r>
            <a:r>
              <a:rPr lang="en-US" sz="1800" dirty="0" err="1"/>
              <a:t>OpenVINO</a:t>
            </a:r>
            <a:r>
              <a:rPr lang="en-US" sz="1800" dirty="0"/>
              <a:t> and the Intel Neural Compute Stick 2 for a set of approximate computing optimization techniques.</a:t>
            </a:r>
          </a:p>
        </p:txBody>
      </p:sp>
    </p:spTree>
    <p:extLst>
      <p:ext uri="{BB962C8B-B14F-4D97-AF65-F5344CB8AC3E}">
        <p14:creationId xmlns:p14="http://schemas.microsoft.com/office/powerpoint/2010/main" val="202713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211F-FEFD-42D9-BDB5-2EB73E79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OpenVINO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D6E04-C6B7-4716-AB3A-70F4413C3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4949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C3D9-45CC-4CB3-8B7C-B512A801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OpenVINO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E6AD8-4FB4-4EDC-9A20-18EFE8F5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063" y="1953455"/>
            <a:ext cx="8594725" cy="41020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86603-189E-4F7F-AC09-01E88F6A9289}"/>
              </a:ext>
            </a:extLst>
          </p:cNvPr>
          <p:cNvSpPr txBox="1"/>
          <p:nvPr/>
        </p:nvSpPr>
        <p:spPr>
          <a:xfrm>
            <a:off x="0" y="6611779"/>
            <a:ext cx="109545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https://software.intel.com/en-us/openvino-toolkit</a:t>
            </a:r>
          </a:p>
        </p:txBody>
      </p:sp>
    </p:spTree>
    <p:extLst>
      <p:ext uri="{BB962C8B-B14F-4D97-AF65-F5344CB8AC3E}">
        <p14:creationId xmlns:p14="http://schemas.microsoft.com/office/powerpoint/2010/main" val="2019016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2419</TotalTime>
  <Words>3210</Words>
  <Application>Microsoft Office PowerPoint</Application>
  <PresentationFormat>Widescreen</PresentationFormat>
  <Paragraphs>589</Paragraphs>
  <Slides>51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Century Schoolbook</vt:lpstr>
      <vt:lpstr>CMBX12</vt:lpstr>
      <vt:lpstr>CMR12</vt:lpstr>
      <vt:lpstr>CMTI12</vt:lpstr>
      <vt:lpstr>CMTT12</vt:lpstr>
      <vt:lpstr>Courier New</vt:lpstr>
      <vt:lpstr>Liberation Sans</vt:lpstr>
      <vt:lpstr>Wingdings 2</vt:lpstr>
      <vt:lpstr>View</vt:lpstr>
      <vt:lpstr>Tecnológico de Costa Rica  Escuela de Ingeniería Electrónica      Improving Performance of Error-Tolerant Applications: A Case Study of Approximate Computing with an Off-the-Shelf Neural Accelerator   Thesis for Masters Degree in Embedded Systems  Tomás González Aragón</vt:lpstr>
      <vt:lpstr>Introduction</vt:lpstr>
      <vt:lpstr>Approximate Computing</vt:lpstr>
      <vt:lpstr>Approximate Computing</vt:lpstr>
      <vt:lpstr>Focus of this Work</vt:lpstr>
      <vt:lpstr>Objectives</vt:lpstr>
      <vt:lpstr>Objectives</vt:lpstr>
      <vt:lpstr>OpenVINO</vt:lpstr>
      <vt:lpstr>OpenVINO</vt:lpstr>
      <vt:lpstr>Myriad X &amp; NCS2</vt:lpstr>
      <vt:lpstr>Evaluation of OpenVINO and the Myriad X VPU with Error-Tolerant Applications when Applying Algorithmic Transformations</vt:lpstr>
      <vt:lpstr>Test-Suite</vt:lpstr>
      <vt:lpstr>Tested Systems</vt:lpstr>
      <vt:lpstr>Workflow</vt:lpstr>
      <vt:lpstr>NN design</vt:lpstr>
      <vt:lpstr>Results – Performance - PC</vt:lpstr>
      <vt:lpstr>Results – Performance – RPi 3</vt:lpstr>
      <vt:lpstr>Results – Performance – RPi 4</vt:lpstr>
      <vt:lpstr>Results – USB2 vs USB3</vt:lpstr>
      <vt:lpstr>Optimizing Machine Learning Applications Using Approximate Computing Techniques</vt:lpstr>
      <vt:lpstr>Dataset</vt:lpstr>
      <vt:lpstr>Dataset</vt:lpstr>
      <vt:lpstr>NN Topologies</vt:lpstr>
      <vt:lpstr>Optimization Techniques Reduce Input Size</vt:lpstr>
      <vt:lpstr>Optimization Techniques Reduced Layers Size</vt:lpstr>
      <vt:lpstr>Optimization Techniques Pruning</vt:lpstr>
      <vt:lpstr>Optimization Techniques Separable Convolution</vt:lpstr>
      <vt:lpstr>Results – Accuracy</vt:lpstr>
      <vt:lpstr>Results – Performance</vt:lpstr>
      <vt:lpstr>Results – Performance</vt:lpstr>
      <vt:lpstr>Results – Performance</vt:lpstr>
      <vt:lpstr>Results – Energy Efficiency</vt:lpstr>
      <vt:lpstr>Results – Energy Efficiency</vt:lpstr>
      <vt:lpstr>Results – Energy Efficiency</vt:lpstr>
      <vt:lpstr>A Note on Quantization</vt:lpstr>
      <vt:lpstr>A Note on Quantization</vt:lpstr>
      <vt:lpstr>A Note on Quantization</vt:lpstr>
      <vt:lpstr>Conclusions</vt:lpstr>
      <vt:lpstr>PowerPoint Presentation</vt:lpstr>
      <vt:lpstr>PowerPoint Presentation</vt:lpstr>
      <vt:lpstr>BONUS Power Consumption Logging Setup</vt:lpstr>
      <vt:lpstr>Thanks!</vt:lpstr>
      <vt:lpstr>Backup</vt:lpstr>
      <vt:lpstr>Parrot Transformation</vt:lpstr>
      <vt:lpstr>Training</vt:lpstr>
      <vt:lpstr>Execution: Procedural Code</vt:lpstr>
      <vt:lpstr>Execution: Algorithmic Transformation – DNN</vt:lpstr>
      <vt:lpstr>Execution: Algorithmic Transformation – CNN</vt:lpstr>
      <vt:lpstr>Execution: Algorithmic Transformation – CNN Async</vt:lpstr>
      <vt:lpstr>NN Topologies</vt:lpstr>
      <vt:lpstr>NN Topologies – Comparison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Performance of Error-Tolerant Applications: A Case Study of Approximate Computing with an Off-the-Shelf Neural Accelerator</dc:title>
  <dc:creator>Tomas Gonzalez Aragon</dc:creator>
  <cp:lastModifiedBy>Tomas Gonzalez Aragon</cp:lastModifiedBy>
  <cp:revision>74</cp:revision>
  <dcterms:created xsi:type="dcterms:W3CDTF">2020-08-23T17:19:31Z</dcterms:created>
  <dcterms:modified xsi:type="dcterms:W3CDTF">2020-12-08T03:26:19Z</dcterms:modified>
</cp:coreProperties>
</file>